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024" r:id="rId2"/>
    <p:sldMasterId id="2147484036" r:id="rId3"/>
  </p:sldMasterIdLst>
  <p:notesMasterIdLst>
    <p:notesMasterId r:id="rId38"/>
  </p:notesMasterIdLst>
  <p:handoutMasterIdLst>
    <p:handoutMasterId r:id="rId39"/>
  </p:handoutMasterIdLst>
  <p:sldIdLst>
    <p:sldId id="333" r:id="rId4"/>
    <p:sldId id="281" r:id="rId5"/>
    <p:sldId id="354" r:id="rId6"/>
    <p:sldId id="349" r:id="rId7"/>
    <p:sldId id="350" r:id="rId8"/>
    <p:sldId id="351" r:id="rId9"/>
    <p:sldId id="352" r:id="rId10"/>
    <p:sldId id="353" r:id="rId11"/>
    <p:sldId id="348" r:id="rId12"/>
    <p:sldId id="328" r:id="rId13"/>
    <p:sldId id="311" r:id="rId14"/>
    <p:sldId id="355" r:id="rId15"/>
    <p:sldId id="345" r:id="rId16"/>
    <p:sldId id="331" r:id="rId17"/>
    <p:sldId id="356" r:id="rId18"/>
    <p:sldId id="332" r:id="rId19"/>
    <p:sldId id="346" r:id="rId20"/>
    <p:sldId id="335" r:id="rId21"/>
    <p:sldId id="336" r:id="rId22"/>
    <p:sldId id="306" r:id="rId23"/>
    <p:sldId id="263" r:id="rId24"/>
    <p:sldId id="347" r:id="rId25"/>
    <p:sldId id="327" r:id="rId26"/>
    <p:sldId id="329" r:id="rId27"/>
    <p:sldId id="330" r:id="rId28"/>
    <p:sldId id="314" r:id="rId29"/>
    <p:sldId id="315" r:id="rId30"/>
    <p:sldId id="316" r:id="rId31"/>
    <p:sldId id="317" r:id="rId32"/>
    <p:sldId id="319" r:id="rId33"/>
    <p:sldId id="321" r:id="rId34"/>
    <p:sldId id="322" r:id="rId35"/>
    <p:sldId id="323" r:id="rId36"/>
    <p:sldId id="309" r:id="rId37"/>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0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B4A0"/>
    <a:srgbClr val="0F1F28"/>
    <a:srgbClr val="FFFFFF"/>
    <a:srgbClr val="000000"/>
    <a:srgbClr val="7CC7FF"/>
    <a:srgbClr val="41D6C3"/>
    <a:srgbClr val="1529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1545" autoAdjust="0"/>
  </p:normalViewPr>
  <p:slideViewPr>
    <p:cSldViewPr snapToGrid="0" snapToObjects="1">
      <p:cViewPr varScale="1">
        <p:scale>
          <a:sx n="119" d="100"/>
          <a:sy n="119" d="100"/>
        </p:scale>
        <p:origin x="486" y="96"/>
      </p:cViewPr>
      <p:guideLst>
        <p:guide orient="horz" pos="804"/>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AAAF4-7FFC-324C-9373-7A9EC8BA8AA1}"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93F493C7-41AB-1E48-8924-DE1035B6D5B4}">
      <dgm:prSet custT="1"/>
      <dgm:spPr/>
      <dgm:t>
        <a:bodyPr/>
        <a:lstStyle/>
        <a:p>
          <a:pPr rtl="0"/>
          <a:r>
            <a:rPr lang="en-US" sz="1400" dirty="0" smtClean="0"/>
            <a:t>Innovation sandbox</a:t>
          </a:r>
          <a:endParaRPr lang="en-US" sz="1400" dirty="0"/>
        </a:p>
      </dgm:t>
    </dgm:pt>
    <dgm:pt modelId="{BF974BB7-4ACC-2D41-B2A2-0E91FB38D68E}" type="parTrans" cxnId="{A7ADF992-B923-2241-BF04-48F1A19CB7C7}">
      <dgm:prSet/>
      <dgm:spPr/>
      <dgm:t>
        <a:bodyPr/>
        <a:lstStyle/>
        <a:p>
          <a:endParaRPr lang="en-US"/>
        </a:p>
      </dgm:t>
    </dgm:pt>
    <dgm:pt modelId="{67BBA0FB-4A71-E24B-B4D3-033087A83A1B}" type="sibTrans" cxnId="{A7ADF992-B923-2241-BF04-48F1A19CB7C7}">
      <dgm:prSet/>
      <dgm:spPr/>
      <dgm:t>
        <a:bodyPr/>
        <a:lstStyle/>
        <a:p>
          <a:endParaRPr lang="en-US"/>
        </a:p>
      </dgm:t>
    </dgm:pt>
    <dgm:pt modelId="{DFA4E506-225C-7147-BD40-4290C11258BC}">
      <dgm:prSet/>
      <dgm:spPr/>
      <dgm:t>
        <a:bodyPr/>
        <a:lstStyle/>
        <a:p>
          <a:pPr rtl="0"/>
          <a:r>
            <a:rPr lang="en-US" dirty="0" smtClean="0"/>
            <a:t>Reference implementation of IoT Flywheel, </a:t>
          </a:r>
          <a:br>
            <a:rPr lang="en-US" dirty="0" smtClean="0"/>
          </a:br>
          <a:r>
            <a:rPr lang="en-US" dirty="0" smtClean="0"/>
            <a:t>for production-grade Watson IoT on Bluemix</a:t>
          </a:r>
          <a:endParaRPr lang="en-US" dirty="0"/>
        </a:p>
      </dgm:t>
    </dgm:pt>
    <dgm:pt modelId="{8D654EC1-78F9-144A-A1AC-739CBF57C319}" type="parTrans" cxnId="{75AC4C61-5B4C-0F4D-A93A-B236D4031182}">
      <dgm:prSet/>
      <dgm:spPr/>
      <dgm:t>
        <a:bodyPr/>
        <a:lstStyle/>
        <a:p>
          <a:endParaRPr lang="en-US"/>
        </a:p>
      </dgm:t>
    </dgm:pt>
    <dgm:pt modelId="{DC6C6E3E-11D5-DF4E-B6BA-C5AA6BBB5F7E}" type="sibTrans" cxnId="{75AC4C61-5B4C-0F4D-A93A-B236D4031182}">
      <dgm:prSet/>
      <dgm:spPr/>
      <dgm:t>
        <a:bodyPr/>
        <a:lstStyle/>
        <a:p>
          <a:endParaRPr lang="en-US"/>
        </a:p>
      </dgm:t>
    </dgm:pt>
    <dgm:pt modelId="{879BB6AD-8EBD-2047-8DD8-FCB22FDB120B}">
      <dgm:prSet/>
      <dgm:spPr/>
      <dgm:t>
        <a:bodyPr/>
        <a:lstStyle/>
        <a:p>
          <a:pPr rtl="0"/>
          <a:r>
            <a:rPr lang="en-US" dirty="0" smtClean="0"/>
            <a:t>From data collection to useable applications</a:t>
          </a:r>
          <a:endParaRPr lang="en-US" dirty="0"/>
        </a:p>
      </dgm:t>
    </dgm:pt>
    <dgm:pt modelId="{A11B44A5-6D9A-F04E-A259-90338002057A}" type="parTrans" cxnId="{3F0D625D-ED2E-1448-9F83-4C828085E969}">
      <dgm:prSet/>
      <dgm:spPr/>
      <dgm:t>
        <a:bodyPr/>
        <a:lstStyle/>
        <a:p>
          <a:endParaRPr lang="en-US"/>
        </a:p>
      </dgm:t>
    </dgm:pt>
    <dgm:pt modelId="{84D48326-D097-F545-9CF2-36F17AABB44B}" type="sibTrans" cxnId="{3F0D625D-ED2E-1448-9F83-4C828085E969}">
      <dgm:prSet/>
      <dgm:spPr/>
      <dgm:t>
        <a:bodyPr/>
        <a:lstStyle/>
        <a:p>
          <a:endParaRPr lang="en-US"/>
        </a:p>
      </dgm:t>
    </dgm:pt>
    <dgm:pt modelId="{E304946B-4736-564E-BFB7-DA88377B50B0}">
      <dgm:prSet custT="1"/>
      <dgm:spPr/>
      <dgm:t>
        <a:bodyPr/>
        <a:lstStyle/>
        <a:p>
          <a:pPr rtl="0"/>
          <a:r>
            <a:rPr lang="en-US" sz="1400" dirty="0" smtClean="0"/>
            <a:t>2-3 month </a:t>
          </a:r>
          <a:r>
            <a:rPr lang="en-US" sz="1300" dirty="0" smtClean="0"/>
            <a:t>engagement</a:t>
          </a:r>
          <a:endParaRPr lang="en-US" sz="1300" dirty="0"/>
        </a:p>
      </dgm:t>
    </dgm:pt>
    <dgm:pt modelId="{83721F6D-9AFE-C048-A728-80DD29563799}" type="parTrans" cxnId="{8DA4E69F-0FBB-944D-8C94-8E5E2BF4C383}">
      <dgm:prSet/>
      <dgm:spPr/>
      <dgm:t>
        <a:bodyPr/>
        <a:lstStyle/>
        <a:p>
          <a:endParaRPr lang="en-US"/>
        </a:p>
      </dgm:t>
    </dgm:pt>
    <dgm:pt modelId="{00678DA4-A32A-4E4C-AE2E-8CEFFB3D9C70}" type="sibTrans" cxnId="{8DA4E69F-0FBB-944D-8C94-8E5E2BF4C383}">
      <dgm:prSet/>
      <dgm:spPr/>
      <dgm:t>
        <a:bodyPr/>
        <a:lstStyle/>
        <a:p>
          <a:endParaRPr lang="en-US"/>
        </a:p>
      </dgm:t>
    </dgm:pt>
    <dgm:pt modelId="{D5C57156-9B00-8443-AA03-E1D4DA249723}">
      <dgm:prSet/>
      <dgm:spPr/>
      <dgm:t>
        <a:bodyPr/>
        <a:lstStyle/>
        <a:p>
          <a:pPr rtl="0"/>
          <a:r>
            <a:rPr lang="en-US" dirty="0" smtClean="0"/>
            <a:t>Delivered by IBM and Persistent professional services</a:t>
          </a:r>
          <a:endParaRPr lang="en-US" dirty="0"/>
        </a:p>
      </dgm:t>
    </dgm:pt>
    <dgm:pt modelId="{46FA6EB3-175F-CB49-B200-08F00487C72F}" type="parTrans" cxnId="{89D7A6FE-44B7-244B-B23A-05F6A1B37F85}">
      <dgm:prSet/>
      <dgm:spPr/>
      <dgm:t>
        <a:bodyPr/>
        <a:lstStyle/>
        <a:p>
          <a:endParaRPr lang="en-US"/>
        </a:p>
      </dgm:t>
    </dgm:pt>
    <dgm:pt modelId="{A2D0CFB4-5207-B34B-9D09-8433C5952312}" type="sibTrans" cxnId="{89D7A6FE-44B7-244B-B23A-05F6A1B37F85}">
      <dgm:prSet/>
      <dgm:spPr/>
      <dgm:t>
        <a:bodyPr/>
        <a:lstStyle/>
        <a:p>
          <a:endParaRPr lang="en-US"/>
        </a:p>
      </dgm:t>
    </dgm:pt>
    <dgm:pt modelId="{F8D0FBC6-CC7B-6041-9AAE-24EA2E0274AD}">
      <dgm:prSet/>
      <dgm:spPr/>
      <dgm:t>
        <a:bodyPr/>
        <a:lstStyle/>
        <a:p>
          <a:pPr rtl="0"/>
          <a:r>
            <a:rPr lang="en-US" dirty="0" smtClean="0"/>
            <a:t>Agile dev with mutually-agreed upon sprint schedule</a:t>
          </a:r>
          <a:endParaRPr lang="en-US" dirty="0"/>
        </a:p>
      </dgm:t>
    </dgm:pt>
    <dgm:pt modelId="{193BBAD6-95FD-054E-8699-F908717D8776}" type="parTrans" cxnId="{DAA3CF87-C829-584B-A59A-9D0443FF8764}">
      <dgm:prSet/>
      <dgm:spPr/>
      <dgm:t>
        <a:bodyPr/>
        <a:lstStyle/>
        <a:p>
          <a:endParaRPr lang="en-US"/>
        </a:p>
      </dgm:t>
    </dgm:pt>
    <dgm:pt modelId="{68ED2C3F-38FA-0A4D-BB38-29F9D5B5D45E}" type="sibTrans" cxnId="{DAA3CF87-C829-584B-A59A-9D0443FF8764}">
      <dgm:prSet/>
      <dgm:spPr/>
      <dgm:t>
        <a:bodyPr/>
        <a:lstStyle/>
        <a:p>
          <a:endParaRPr lang="en-US"/>
        </a:p>
      </dgm:t>
    </dgm:pt>
    <dgm:pt modelId="{1365EB23-D1DA-3547-9309-828C21162810}">
      <dgm:prSet/>
      <dgm:spPr/>
      <dgm:t>
        <a:bodyPr/>
        <a:lstStyle/>
        <a:p>
          <a:pPr rtl="0"/>
          <a:r>
            <a:rPr lang="en-US" dirty="0" smtClean="0"/>
            <a:t>Decision support</a:t>
          </a:r>
          <a:endParaRPr lang="en-US" dirty="0"/>
        </a:p>
      </dgm:t>
    </dgm:pt>
    <dgm:pt modelId="{F371DFE3-5698-FC42-BA94-6790B3A98567}" type="parTrans" cxnId="{5AD85156-E8A4-D44D-80FC-0CDD276EB9BA}">
      <dgm:prSet/>
      <dgm:spPr/>
      <dgm:t>
        <a:bodyPr/>
        <a:lstStyle/>
        <a:p>
          <a:endParaRPr lang="en-US"/>
        </a:p>
      </dgm:t>
    </dgm:pt>
    <dgm:pt modelId="{10D9A998-2EF4-5748-917D-8FED3E229349}" type="sibTrans" cxnId="{5AD85156-E8A4-D44D-80FC-0CDD276EB9BA}">
      <dgm:prSet/>
      <dgm:spPr/>
      <dgm:t>
        <a:bodyPr/>
        <a:lstStyle/>
        <a:p>
          <a:endParaRPr lang="en-US"/>
        </a:p>
      </dgm:t>
    </dgm:pt>
    <dgm:pt modelId="{FDED1C72-6566-5047-8124-91C4703096FD}">
      <dgm:prSet custT="1"/>
      <dgm:spPr/>
      <dgm:t>
        <a:bodyPr/>
        <a:lstStyle/>
        <a:p>
          <a:pPr rtl="0"/>
          <a:r>
            <a:rPr lang="en-US" sz="1600" dirty="0" smtClean="0"/>
            <a:t>Advice on enterprise-wide deployment architecture</a:t>
          </a:r>
          <a:endParaRPr lang="en-US" sz="1600" dirty="0"/>
        </a:p>
      </dgm:t>
    </dgm:pt>
    <dgm:pt modelId="{1807E32F-8B86-5F4B-A08A-D8D00EE342A0}" type="parTrans" cxnId="{36076538-177D-3749-8804-FFC31252B669}">
      <dgm:prSet/>
      <dgm:spPr/>
      <dgm:t>
        <a:bodyPr/>
        <a:lstStyle/>
        <a:p>
          <a:endParaRPr lang="en-US"/>
        </a:p>
      </dgm:t>
    </dgm:pt>
    <dgm:pt modelId="{3B6F6C3B-9F6A-2E49-B82F-16B3931504F0}" type="sibTrans" cxnId="{36076538-177D-3749-8804-FFC31252B669}">
      <dgm:prSet/>
      <dgm:spPr/>
      <dgm:t>
        <a:bodyPr/>
        <a:lstStyle/>
        <a:p>
          <a:endParaRPr lang="en-US"/>
        </a:p>
      </dgm:t>
    </dgm:pt>
    <dgm:pt modelId="{9C53BF3E-7481-9545-B8EA-75E21A8F877F}">
      <dgm:prSet custT="1"/>
      <dgm:spPr/>
      <dgm:t>
        <a:bodyPr/>
        <a:lstStyle/>
        <a:p>
          <a:pPr rtl="0"/>
          <a:r>
            <a:rPr lang="en-US" sz="1600" dirty="0" smtClean="0"/>
            <a:t>Proposal for phased development and operations </a:t>
          </a:r>
          <a:endParaRPr lang="en-US" sz="1600" dirty="0"/>
        </a:p>
      </dgm:t>
    </dgm:pt>
    <dgm:pt modelId="{A404DD34-9469-AA43-94E2-D340A097CB1E}" type="parTrans" cxnId="{9940337D-2A98-9941-BC9E-906044C9F68E}">
      <dgm:prSet/>
      <dgm:spPr/>
      <dgm:t>
        <a:bodyPr/>
        <a:lstStyle/>
        <a:p>
          <a:endParaRPr lang="en-US"/>
        </a:p>
      </dgm:t>
    </dgm:pt>
    <dgm:pt modelId="{F37E49E3-8ED0-8947-BC7E-E598FD112925}" type="sibTrans" cxnId="{9940337D-2A98-9941-BC9E-906044C9F68E}">
      <dgm:prSet/>
      <dgm:spPr/>
      <dgm:t>
        <a:bodyPr/>
        <a:lstStyle/>
        <a:p>
          <a:endParaRPr lang="en-US"/>
        </a:p>
      </dgm:t>
    </dgm:pt>
    <dgm:pt modelId="{FEEDCC6C-21F8-2C49-ADF1-B91A6B7E895D}" type="pres">
      <dgm:prSet presAssocID="{BF5AAAF4-7FFC-324C-9373-7A9EC8BA8AA1}" presName="linearFlow" presStyleCnt="0">
        <dgm:presLayoutVars>
          <dgm:dir/>
          <dgm:animLvl val="lvl"/>
          <dgm:resizeHandles val="exact"/>
        </dgm:presLayoutVars>
      </dgm:prSet>
      <dgm:spPr/>
      <dgm:t>
        <a:bodyPr/>
        <a:lstStyle/>
        <a:p>
          <a:endParaRPr lang="en-US"/>
        </a:p>
      </dgm:t>
    </dgm:pt>
    <dgm:pt modelId="{036833F9-488D-C740-9903-7833337CFFE0}" type="pres">
      <dgm:prSet presAssocID="{93F493C7-41AB-1E48-8924-DE1035B6D5B4}" presName="composite" presStyleCnt="0"/>
      <dgm:spPr/>
    </dgm:pt>
    <dgm:pt modelId="{D486F3D0-2316-E547-8C4B-C091602A182B}" type="pres">
      <dgm:prSet presAssocID="{93F493C7-41AB-1E48-8924-DE1035B6D5B4}" presName="parentText" presStyleLbl="alignNode1" presStyleIdx="0" presStyleCnt="3">
        <dgm:presLayoutVars>
          <dgm:chMax val="1"/>
          <dgm:bulletEnabled val="1"/>
        </dgm:presLayoutVars>
      </dgm:prSet>
      <dgm:spPr/>
      <dgm:t>
        <a:bodyPr/>
        <a:lstStyle/>
        <a:p>
          <a:endParaRPr lang="en-US"/>
        </a:p>
      </dgm:t>
    </dgm:pt>
    <dgm:pt modelId="{50B57C1F-E94E-9445-AC18-5776E5622EDD}" type="pres">
      <dgm:prSet presAssocID="{93F493C7-41AB-1E48-8924-DE1035B6D5B4}" presName="descendantText" presStyleLbl="alignAcc1" presStyleIdx="0" presStyleCnt="3">
        <dgm:presLayoutVars>
          <dgm:bulletEnabled val="1"/>
        </dgm:presLayoutVars>
      </dgm:prSet>
      <dgm:spPr/>
      <dgm:t>
        <a:bodyPr/>
        <a:lstStyle/>
        <a:p>
          <a:endParaRPr lang="en-US"/>
        </a:p>
      </dgm:t>
    </dgm:pt>
    <dgm:pt modelId="{89F479B7-8EA8-5644-87F2-8F1FCB4741AF}" type="pres">
      <dgm:prSet presAssocID="{67BBA0FB-4A71-E24B-B4D3-033087A83A1B}" presName="sp" presStyleCnt="0"/>
      <dgm:spPr/>
    </dgm:pt>
    <dgm:pt modelId="{9FEB0C41-2886-C64F-8083-28640BA0F03E}" type="pres">
      <dgm:prSet presAssocID="{E304946B-4736-564E-BFB7-DA88377B50B0}" presName="composite" presStyleCnt="0"/>
      <dgm:spPr/>
    </dgm:pt>
    <dgm:pt modelId="{FC68AACE-0203-0346-AA35-C18B7F5C02C2}" type="pres">
      <dgm:prSet presAssocID="{E304946B-4736-564E-BFB7-DA88377B50B0}" presName="parentText" presStyleLbl="alignNode1" presStyleIdx="1" presStyleCnt="3">
        <dgm:presLayoutVars>
          <dgm:chMax val="1"/>
          <dgm:bulletEnabled val="1"/>
        </dgm:presLayoutVars>
      </dgm:prSet>
      <dgm:spPr/>
      <dgm:t>
        <a:bodyPr/>
        <a:lstStyle/>
        <a:p>
          <a:endParaRPr lang="en-US"/>
        </a:p>
      </dgm:t>
    </dgm:pt>
    <dgm:pt modelId="{4CDA9761-F6A1-5143-BD4A-E78A80CA33EF}" type="pres">
      <dgm:prSet presAssocID="{E304946B-4736-564E-BFB7-DA88377B50B0}" presName="descendantText" presStyleLbl="alignAcc1" presStyleIdx="1" presStyleCnt="3">
        <dgm:presLayoutVars>
          <dgm:bulletEnabled val="1"/>
        </dgm:presLayoutVars>
      </dgm:prSet>
      <dgm:spPr/>
      <dgm:t>
        <a:bodyPr/>
        <a:lstStyle/>
        <a:p>
          <a:endParaRPr lang="en-US"/>
        </a:p>
      </dgm:t>
    </dgm:pt>
    <dgm:pt modelId="{CBF817E7-8CF7-3B44-A658-0797C472E6A4}" type="pres">
      <dgm:prSet presAssocID="{00678DA4-A32A-4E4C-AE2E-8CEFFB3D9C70}" presName="sp" presStyleCnt="0"/>
      <dgm:spPr/>
    </dgm:pt>
    <dgm:pt modelId="{1DEC8D37-5572-BE45-8156-14F66310C19E}" type="pres">
      <dgm:prSet presAssocID="{1365EB23-D1DA-3547-9309-828C21162810}" presName="composite" presStyleCnt="0"/>
      <dgm:spPr/>
    </dgm:pt>
    <dgm:pt modelId="{66920F21-777F-374C-A27E-983E3685AECC}" type="pres">
      <dgm:prSet presAssocID="{1365EB23-D1DA-3547-9309-828C21162810}" presName="parentText" presStyleLbl="alignNode1" presStyleIdx="2" presStyleCnt="3">
        <dgm:presLayoutVars>
          <dgm:chMax val="1"/>
          <dgm:bulletEnabled val="1"/>
        </dgm:presLayoutVars>
      </dgm:prSet>
      <dgm:spPr/>
      <dgm:t>
        <a:bodyPr/>
        <a:lstStyle/>
        <a:p>
          <a:endParaRPr lang="en-US"/>
        </a:p>
      </dgm:t>
    </dgm:pt>
    <dgm:pt modelId="{79CB4D17-7D71-2A49-857C-D9BA6D937814}" type="pres">
      <dgm:prSet presAssocID="{1365EB23-D1DA-3547-9309-828C21162810}" presName="descendantText" presStyleLbl="alignAcc1" presStyleIdx="2" presStyleCnt="3">
        <dgm:presLayoutVars>
          <dgm:bulletEnabled val="1"/>
        </dgm:presLayoutVars>
      </dgm:prSet>
      <dgm:spPr/>
      <dgm:t>
        <a:bodyPr/>
        <a:lstStyle/>
        <a:p>
          <a:endParaRPr lang="en-US"/>
        </a:p>
      </dgm:t>
    </dgm:pt>
  </dgm:ptLst>
  <dgm:cxnLst>
    <dgm:cxn modelId="{9940337D-2A98-9941-BC9E-906044C9F68E}" srcId="{FDED1C72-6566-5047-8124-91C4703096FD}" destId="{9C53BF3E-7481-9545-B8EA-75E21A8F877F}" srcOrd="0" destOrd="0" parTransId="{A404DD34-9469-AA43-94E2-D340A097CB1E}" sibTransId="{F37E49E3-8ED0-8947-BC7E-E598FD112925}"/>
    <dgm:cxn modelId="{8DA4E69F-0FBB-944D-8C94-8E5E2BF4C383}" srcId="{BF5AAAF4-7FFC-324C-9373-7A9EC8BA8AA1}" destId="{E304946B-4736-564E-BFB7-DA88377B50B0}" srcOrd="1" destOrd="0" parTransId="{83721F6D-9AFE-C048-A728-80DD29563799}" sibTransId="{00678DA4-A32A-4E4C-AE2E-8CEFFB3D9C70}"/>
    <dgm:cxn modelId="{FA7FFFF3-9750-4B66-B5B9-A542F25FF5A9}" type="presOf" srcId="{9C53BF3E-7481-9545-B8EA-75E21A8F877F}" destId="{79CB4D17-7D71-2A49-857C-D9BA6D937814}" srcOrd="0" destOrd="1" presId="urn:microsoft.com/office/officeart/2005/8/layout/chevron2"/>
    <dgm:cxn modelId="{3F0D625D-ED2E-1448-9F83-4C828085E969}" srcId="{DFA4E506-225C-7147-BD40-4290C11258BC}" destId="{879BB6AD-8EBD-2047-8DD8-FCB22FDB120B}" srcOrd="0" destOrd="0" parTransId="{A11B44A5-6D9A-F04E-A259-90338002057A}" sibTransId="{84D48326-D097-F545-9CF2-36F17AABB44B}"/>
    <dgm:cxn modelId="{DAA3CF87-C829-584B-A59A-9D0443FF8764}" srcId="{D5C57156-9B00-8443-AA03-E1D4DA249723}" destId="{F8D0FBC6-CC7B-6041-9AAE-24EA2E0274AD}" srcOrd="0" destOrd="0" parTransId="{193BBAD6-95FD-054E-8699-F908717D8776}" sibTransId="{68ED2C3F-38FA-0A4D-BB38-29F9D5B5D45E}"/>
    <dgm:cxn modelId="{4EC705BE-5F31-4D61-8670-096319BE46D8}" type="presOf" srcId="{DFA4E506-225C-7147-BD40-4290C11258BC}" destId="{50B57C1F-E94E-9445-AC18-5776E5622EDD}" srcOrd="0" destOrd="0" presId="urn:microsoft.com/office/officeart/2005/8/layout/chevron2"/>
    <dgm:cxn modelId="{36076538-177D-3749-8804-FFC31252B669}" srcId="{1365EB23-D1DA-3547-9309-828C21162810}" destId="{FDED1C72-6566-5047-8124-91C4703096FD}" srcOrd="0" destOrd="0" parTransId="{1807E32F-8B86-5F4B-A08A-D8D00EE342A0}" sibTransId="{3B6F6C3B-9F6A-2E49-B82F-16B3931504F0}"/>
    <dgm:cxn modelId="{17F72083-2ED5-4748-AEDA-E8BED69DEF42}" type="presOf" srcId="{1365EB23-D1DA-3547-9309-828C21162810}" destId="{66920F21-777F-374C-A27E-983E3685AECC}" srcOrd="0" destOrd="0" presId="urn:microsoft.com/office/officeart/2005/8/layout/chevron2"/>
    <dgm:cxn modelId="{5AD85156-E8A4-D44D-80FC-0CDD276EB9BA}" srcId="{BF5AAAF4-7FFC-324C-9373-7A9EC8BA8AA1}" destId="{1365EB23-D1DA-3547-9309-828C21162810}" srcOrd="2" destOrd="0" parTransId="{F371DFE3-5698-FC42-BA94-6790B3A98567}" sibTransId="{10D9A998-2EF4-5748-917D-8FED3E229349}"/>
    <dgm:cxn modelId="{192A26B0-E75E-40DD-B782-09609128A76F}" type="presOf" srcId="{D5C57156-9B00-8443-AA03-E1D4DA249723}" destId="{4CDA9761-F6A1-5143-BD4A-E78A80CA33EF}" srcOrd="0" destOrd="0" presId="urn:microsoft.com/office/officeart/2005/8/layout/chevron2"/>
    <dgm:cxn modelId="{2AFFD013-DDC0-4CBF-9919-B1770E0B6CC0}" type="presOf" srcId="{BF5AAAF4-7FFC-324C-9373-7A9EC8BA8AA1}" destId="{FEEDCC6C-21F8-2C49-ADF1-B91A6B7E895D}" srcOrd="0" destOrd="0" presId="urn:microsoft.com/office/officeart/2005/8/layout/chevron2"/>
    <dgm:cxn modelId="{89D7A6FE-44B7-244B-B23A-05F6A1B37F85}" srcId="{E304946B-4736-564E-BFB7-DA88377B50B0}" destId="{D5C57156-9B00-8443-AA03-E1D4DA249723}" srcOrd="0" destOrd="0" parTransId="{46FA6EB3-175F-CB49-B200-08F00487C72F}" sibTransId="{A2D0CFB4-5207-B34B-9D09-8433C5952312}"/>
    <dgm:cxn modelId="{FD88B7C8-176E-4828-9E05-85292CB75212}" type="presOf" srcId="{879BB6AD-8EBD-2047-8DD8-FCB22FDB120B}" destId="{50B57C1F-E94E-9445-AC18-5776E5622EDD}" srcOrd="0" destOrd="1" presId="urn:microsoft.com/office/officeart/2005/8/layout/chevron2"/>
    <dgm:cxn modelId="{A7ADF992-B923-2241-BF04-48F1A19CB7C7}" srcId="{BF5AAAF4-7FFC-324C-9373-7A9EC8BA8AA1}" destId="{93F493C7-41AB-1E48-8924-DE1035B6D5B4}" srcOrd="0" destOrd="0" parTransId="{BF974BB7-4ACC-2D41-B2A2-0E91FB38D68E}" sibTransId="{67BBA0FB-4A71-E24B-B4D3-033087A83A1B}"/>
    <dgm:cxn modelId="{0095B718-EE97-4128-A97B-B7EE0A17F311}" type="presOf" srcId="{E304946B-4736-564E-BFB7-DA88377B50B0}" destId="{FC68AACE-0203-0346-AA35-C18B7F5C02C2}" srcOrd="0" destOrd="0" presId="urn:microsoft.com/office/officeart/2005/8/layout/chevron2"/>
    <dgm:cxn modelId="{2F681A8A-CA8D-4144-93F5-17BC0D3CEBEE}" type="presOf" srcId="{FDED1C72-6566-5047-8124-91C4703096FD}" destId="{79CB4D17-7D71-2A49-857C-D9BA6D937814}" srcOrd="0" destOrd="0" presId="urn:microsoft.com/office/officeart/2005/8/layout/chevron2"/>
    <dgm:cxn modelId="{75AC4C61-5B4C-0F4D-A93A-B236D4031182}" srcId="{93F493C7-41AB-1E48-8924-DE1035B6D5B4}" destId="{DFA4E506-225C-7147-BD40-4290C11258BC}" srcOrd="0" destOrd="0" parTransId="{8D654EC1-78F9-144A-A1AC-739CBF57C319}" sibTransId="{DC6C6E3E-11D5-DF4E-B6BA-C5AA6BBB5F7E}"/>
    <dgm:cxn modelId="{035939FD-066D-4AE0-AC29-38277EADBBA3}" type="presOf" srcId="{F8D0FBC6-CC7B-6041-9AAE-24EA2E0274AD}" destId="{4CDA9761-F6A1-5143-BD4A-E78A80CA33EF}" srcOrd="0" destOrd="1" presId="urn:microsoft.com/office/officeart/2005/8/layout/chevron2"/>
    <dgm:cxn modelId="{CA9E6268-82B5-4A58-B599-508944E51E14}" type="presOf" srcId="{93F493C7-41AB-1E48-8924-DE1035B6D5B4}" destId="{D486F3D0-2316-E547-8C4B-C091602A182B}" srcOrd="0" destOrd="0" presId="urn:microsoft.com/office/officeart/2005/8/layout/chevron2"/>
    <dgm:cxn modelId="{1834F460-E32A-4ED7-91EA-11A71F6544F9}" type="presParOf" srcId="{FEEDCC6C-21F8-2C49-ADF1-B91A6B7E895D}" destId="{036833F9-488D-C740-9903-7833337CFFE0}" srcOrd="0" destOrd="0" presId="urn:microsoft.com/office/officeart/2005/8/layout/chevron2"/>
    <dgm:cxn modelId="{1757BABB-13A8-4761-BB98-B0015FE14024}" type="presParOf" srcId="{036833F9-488D-C740-9903-7833337CFFE0}" destId="{D486F3D0-2316-E547-8C4B-C091602A182B}" srcOrd="0" destOrd="0" presId="urn:microsoft.com/office/officeart/2005/8/layout/chevron2"/>
    <dgm:cxn modelId="{A48DF83E-642A-450C-9459-41D1141C450C}" type="presParOf" srcId="{036833F9-488D-C740-9903-7833337CFFE0}" destId="{50B57C1F-E94E-9445-AC18-5776E5622EDD}" srcOrd="1" destOrd="0" presId="urn:microsoft.com/office/officeart/2005/8/layout/chevron2"/>
    <dgm:cxn modelId="{E14A5918-01BA-4A1A-A5E1-3896F7F4ED19}" type="presParOf" srcId="{FEEDCC6C-21F8-2C49-ADF1-B91A6B7E895D}" destId="{89F479B7-8EA8-5644-87F2-8F1FCB4741AF}" srcOrd="1" destOrd="0" presId="urn:microsoft.com/office/officeart/2005/8/layout/chevron2"/>
    <dgm:cxn modelId="{0D9189FB-F862-4F74-B462-465B8929B9C9}" type="presParOf" srcId="{FEEDCC6C-21F8-2C49-ADF1-B91A6B7E895D}" destId="{9FEB0C41-2886-C64F-8083-28640BA0F03E}" srcOrd="2" destOrd="0" presId="urn:microsoft.com/office/officeart/2005/8/layout/chevron2"/>
    <dgm:cxn modelId="{1E4E39CC-9AD9-4D4C-AB06-A9574E30F943}" type="presParOf" srcId="{9FEB0C41-2886-C64F-8083-28640BA0F03E}" destId="{FC68AACE-0203-0346-AA35-C18B7F5C02C2}" srcOrd="0" destOrd="0" presId="urn:microsoft.com/office/officeart/2005/8/layout/chevron2"/>
    <dgm:cxn modelId="{6D4DB939-BD0E-4910-8B87-B92642DD72FF}" type="presParOf" srcId="{9FEB0C41-2886-C64F-8083-28640BA0F03E}" destId="{4CDA9761-F6A1-5143-BD4A-E78A80CA33EF}" srcOrd="1" destOrd="0" presId="urn:microsoft.com/office/officeart/2005/8/layout/chevron2"/>
    <dgm:cxn modelId="{A0F68FCF-F5E5-4B66-9933-820B8B07216D}" type="presParOf" srcId="{FEEDCC6C-21F8-2C49-ADF1-B91A6B7E895D}" destId="{CBF817E7-8CF7-3B44-A658-0797C472E6A4}" srcOrd="3" destOrd="0" presId="urn:microsoft.com/office/officeart/2005/8/layout/chevron2"/>
    <dgm:cxn modelId="{86F4C42A-9947-430F-B120-A17A3ED27461}" type="presParOf" srcId="{FEEDCC6C-21F8-2C49-ADF1-B91A6B7E895D}" destId="{1DEC8D37-5572-BE45-8156-14F66310C19E}" srcOrd="4" destOrd="0" presId="urn:microsoft.com/office/officeart/2005/8/layout/chevron2"/>
    <dgm:cxn modelId="{A43C85C3-EE0C-4D91-BE6E-CE1333B057FF}" type="presParOf" srcId="{1DEC8D37-5572-BE45-8156-14F66310C19E}" destId="{66920F21-777F-374C-A27E-983E3685AECC}" srcOrd="0" destOrd="0" presId="urn:microsoft.com/office/officeart/2005/8/layout/chevron2"/>
    <dgm:cxn modelId="{842B17D3-4344-4E21-A658-67BCC7B4404B}" type="presParOf" srcId="{1DEC8D37-5572-BE45-8156-14F66310C19E}" destId="{79CB4D17-7D71-2A49-857C-D9BA6D93781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6F3D0-2316-E547-8C4B-C091602A182B}">
      <dsp:nvSpPr>
        <dsp:cNvPr id="0" name=""/>
        <dsp:cNvSpPr/>
      </dsp:nvSpPr>
      <dsp:spPr>
        <a:xfrm rot="5400000">
          <a:off x="-201553" y="201641"/>
          <a:ext cx="1343692" cy="94058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dirty="0" smtClean="0"/>
            <a:t>Innovation sandbox</a:t>
          </a:r>
          <a:endParaRPr lang="en-US" sz="1400" kern="1200" dirty="0"/>
        </a:p>
      </dsp:txBody>
      <dsp:txXfrm rot="-5400000">
        <a:off x="1" y="470379"/>
        <a:ext cx="940584" cy="403108"/>
      </dsp:txXfrm>
    </dsp:sp>
    <dsp:sp modelId="{50B57C1F-E94E-9445-AC18-5776E5622EDD}">
      <dsp:nvSpPr>
        <dsp:cNvPr id="0" name=""/>
        <dsp:cNvSpPr/>
      </dsp:nvSpPr>
      <dsp:spPr>
        <a:xfrm rot="5400000">
          <a:off x="3238386" y="-2297714"/>
          <a:ext cx="873400" cy="546900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Reference implementation of IoT Flywheel, </a:t>
          </a:r>
          <a:br>
            <a:rPr lang="en-US" sz="1600" kern="1200" dirty="0" smtClean="0"/>
          </a:br>
          <a:r>
            <a:rPr lang="en-US" sz="1600" kern="1200" dirty="0" smtClean="0"/>
            <a:t>for production-grade Watson IoT on Bluemix</a:t>
          </a:r>
          <a:endParaRPr lang="en-US" sz="1600" kern="1200" dirty="0"/>
        </a:p>
        <a:p>
          <a:pPr marL="342900" lvl="2" indent="-171450" algn="l" defTabSz="711200" rtl="0">
            <a:lnSpc>
              <a:spcPct val="90000"/>
            </a:lnSpc>
            <a:spcBef>
              <a:spcPct val="0"/>
            </a:spcBef>
            <a:spcAft>
              <a:spcPct val="15000"/>
            </a:spcAft>
            <a:buChar char="••"/>
          </a:pPr>
          <a:r>
            <a:rPr lang="en-US" sz="1600" kern="1200" dirty="0" smtClean="0"/>
            <a:t>From data collection to useable applications</a:t>
          </a:r>
          <a:endParaRPr lang="en-US" sz="1600" kern="1200" dirty="0"/>
        </a:p>
      </dsp:txBody>
      <dsp:txXfrm rot="-5400000">
        <a:off x="940584" y="42724"/>
        <a:ext cx="5426368" cy="788128"/>
      </dsp:txXfrm>
    </dsp:sp>
    <dsp:sp modelId="{FC68AACE-0203-0346-AA35-C18B7F5C02C2}">
      <dsp:nvSpPr>
        <dsp:cNvPr id="0" name=""/>
        <dsp:cNvSpPr/>
      </dsp:nvSpPr>
      <dsp:spPr>
        <a:xfrm rot="5400000">
          <a:off x="-201553" y="1347331"/>
          <a:ext cx="1343692" cy="94058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dirty="0" smtClean="0"/>
            <a:t>2-3 month </a:t>
          </a:r>
          <a:r>
            <a:rPr lang="en-US" sz="1300" kern="1200" dirty="0" smtClean="0"/>
            <a:t>engagement</a:t>
          </a:r>
          <a:endParaRPr lang="en-US" sz="1300" kern="1200" dirty="0"/>
        </a:p>
      </dsp:txBody>
      <dsp:txXfrm rot="-5400000">
        <a:off x="1" y="1616069"/>
        <a:ext cx="940584" cy="403108"/>
      </dsp:txXfrm>
    </dsp:sp>
    <dsp:sp modelId="{4CDA9761-F6A1-5143-BD4A-E78A80CA33EF}">
      <dsp:nvSpPr>
        <dsp:cNvPr id="0" name=""/>
        <dsp:cNvSpPr/>
      </dsp:nvSpPr>
      <dsp:spPr>
        <a:xfrm rot="5400000">
          <a:off x="3238386" y="-1152024"/>
          <a:ext cx="873400" cy="546900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Delivered by IBM and Persistent professional services</a:t>
          </a:r>
          <a:endParaRPr lang="en-US" sz="1600" kern="1200" dirty="0"/>
        </a:p>
        <a:p>
          <a:pPr marL="342900" lvl="2" indent="-171450" algn="l" defTabSz="711200" rtl="0">
            <a:lnSpc>
              <a:spcPct val="90000"/>
            </a:lnSpc>
            <a:spcBef>
              <a:spcPct val="0"/>
            </a:spcBef>
            <a:spcAft>
              <a:spcPct val="15000"/>
            </a:spcAft>
            <a:buChar char="••"/>
          </a:pPr>
          <a:r>
            <a:rPr lang="en-US" sz="1600" kern="1200" dirty="0" smtClean="0"/>
            <a:t>Agile dev with mutually-agreed upon sprint schedule</a:t>
          </a:r>
          <a:endParaRPr lang="en-US" sz="1600" kern="1200" dirty="0"/>
        </a:p>
      </dsp:txBody>
      <dsp:txXfrm rot="-5400000">
        <a:off x="940584" y="1188414"/>
        <a:ext cx="5426368" cy="788128"/>
      </dsp:txXfrm>
    </dsp:sp>
    <dsp:sp modelId="{66920F21-777F-374C-A27E-983E3685AECC}">
      <dsp:nvSpPr>
        <dsp:cNvPr id="0" name=""/>
        <dsp:cNvSpPr/>
      </dsp:nvSpPr>
      <dsp:spPr>
        <a:xfrm rot="5400000">
          <a:off x="-201553" y="2493021"/>
          <a:ext cx="1343692" cy="940584"/>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dirty="0" smtClean="0"/>
            <a:t>Decision support</a:t>
          </a:r>
          <a:endParaRPr lang="en-US" sz="1400" kern="1200" dirty="0"/>
        </a:p>
      </dsp:txBody>
      <dsp:txXfrm rot="-5400000">
        <a:off x="1" y="2761759"/>
        <a:ext cx="940584" cy="403108"/>
      </dsp:txXfrm>
    </dsp:sp>
    <dsp:sp modelId="{79CB4D17-7D71-2A49-857C-D9BA6D937814}">
      <dsp:nvSpPr>
        <dsp:cNvPr id="0" name=""/>
        <dsp:cNvSpPr/>
      </dsp:nvSpPr>
      <dsp:spPr>
        <a:xfrm rot="5400000">
          <a:off x="3238386" y="-6334"/>
          <a:ext cx="873400" cy="546900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Advice on enterprise-wide deployment architecture</a:t>
          </a:r>
          <a:endParaRPr lang="en-US" sz="1600" kern="1200" dirty="0"/>
        </a:p>
        <a:p>
          <a:pPr marL="342900" lvl="2" indent="-171450" algn="l" defTabSz="711200" rtl="0">
            <a:lnSpc>
              <a:spcPct val="90000"/>
            </a:lnSpc>
            <a:spcBef>
              <a:spcPct val="0"/>
            </a:spcBef>
            <a:spcAft>
              <a:spcPct val="15000"/>
            </a:spcAft>
            <a:buChar char="••"/>
          </a:pPr>
          <a:r>
            <a:rPr lang="en-US" sz="1600" kern="1200" dirty="0" smtClean="0"/>
            <a:t>Proposal for phased development and operations </a:t>
          </a:r>
          <a:endParaRPr lang="en-US" sz="1600" kern="1200" dirty="0"/>
        </a:p>
      </dsp:txBody>
      <dsp:txXfrm rot="-5400000">
        <a:off x="940584" y="2334104"/>
        <a:ext cx="5426368" cy="7881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FF012C3-357A-4780-8248-BBBBB28C0A3B}" type="datetimeFigureOut">
              <a:rPr lang="en-US" altLang="en-US"/>
              <a:pPr>
                <a:defRPr/>
              </a:pPr>
              <a:t>11/15/2016</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D9DE4C0C-F279-4501-8F28-C4B6785A7B35}" type="slidenum">
              <a:rPr lang="en-US" altLang="en-US"/>
              <a:pPr>
                <a:defRPr/>
              </a:pPr>
              <a:t>‹#›</a:t>
            </a:fld>
            <a:endParaRPr lang="en-US" altLang="en-US" dirty="0"/>
          </a:p>
        </p:txBody>
      </p:sp>
    </p:spTree>
    <p:extLst>
      <p:ext uri="{BB962C8B-B14F-4D97-AF65-F5344CB8AC3E}">
        <p14:creationId xmlns:p14="http://schemas.microsoft.com/office/powerpoint/2010/main" val="22956595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5EB63641-0634-47F3-9B70-079291A43A8C}" type="datetimeFigureOut">
              <a:rPr lang="en-US" altLang="en-US"/>
              <a:pPr>
                <a:defRPr/>
              </a:pPr>
              <a:t>11/15/2016</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E401E8F-49FD-4CC1-A4C8-54C33868A1EA}" type="slidenum">
              <a:rPr lang="en-US" altLang="en-US"/>
              <a:pPr>
                <a:defRPr/>
              </a:pPr>
              <a:t>‹#›</a:t>
            </a:fld>
            <a:endParaRPr lang="en-US" altLang="en-US" dirty="0"/>
          </a:p>
        </p:txBody>
      </p:sp>
    </p:spTree>
    <p:extLst>
      <p:ext uri="{BB962C8B-B14F-4D97-AF65-F5344CB8AC3E}">
        <p14:creationId xmlns:p14="http://schemas.microsoft.com/office/powerpoint/2010/main" val="136950859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C62DF03-24CD-44B9-A123-F02970954B36}" type="slidenum">
              <a:rPr lang="en-US" altLang="en-US" smtClean="0">
                <a:solidFill>
                  <a:srgbClr val="000000"/>
                </a:solidFill>
                <a:latin typeface="Calibri" panose="020F0502020204030204" pitchFamily="34" charset="0"/>
              </a:rPr>
              <a:pPr/>
              <a:t>2</a:t>
            </a:fld>
            <a:endParaRPr lang="en-US" altLang="en-US" dirty="0"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350426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a:p>
            <a:endParaRPr lang="en-US" altLang="en-US" dirty="0"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33D9823-C1AE-4E94-9AD2-361ABF946918}" type="slidenum">
              <a:rPr lang="en-US" altLang="en-US" smtClean="0">
                <a:latin typeface="Calibri" panose="020F0502020204030204" pitchFamily="34" charset="0"/>
              </a:rPr>
              <a:pPr/>
              <a:t>23</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740142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JKE Appliances recently introduced a new model that washes clothes in half the time with half the energy and water. These machines are a competitive differentiator, and JKE Appliances executives believed this model will help them to grow their market share significantly.</a:t>
            </a:r>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911FF18-375E-4879-A176-B358E149C24F}" type="slidenum">
              <a:rPr lang="en-US" altLang="en-US" smtClean="0">
                <a:latin typeface="Calibri" panose="020F0502020204030204" pitchFamily="34" charset="0"/>
              </a:rPr>
              <a:pPr/>
              <a:t>24</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42586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panose="020B0604020202020204" pitchFamily="34" charset="0"/>
              <a:buNone/>
              <a:defRPr/>
            </a:pPr>
            <a:r>
              <a:rPr lang="en-US" altLang="en-US" dirty="0" smtClean="0"/>
              <a:t>JKE Appliances “designed IoT in” so they could take advantage of the IoT feedback loop. The washing machines is an IoT connected device utilizing IBM Watson IoT platform. Sensors in the machine collect data that are used to adjust system behavior dynamically as well as send the data to the IBM IoT Platform in the cloud to provide operational visibility and insight to JKE Appliances teams (both business and engineering teams).</a:t>
            </a:r>
          </a:p>
          <a:p>
            <a:pPr marL="285750" indent="-285750">
              <a:buFont typeface="Arial" panose="020B0604020202020204" pitchFamily="34" charset="0"/>
              <a:buChar char="•"/>
              <a:defRPr/>
            </a:pPr>
            <a:r>
              <a:rPr lang="en-US" dirty="0" smtClean="0"/>
              <a:t>The </a:t>
            </a:r>
            <a:r>
              <a:rPr lang="en-US" dirty="0" smtClean="0">
                <a:solidFill>
                  <a:schemeClr val="bg1">
                    <a:lumMod val="75000"/>
                    <a:lumOff val="25000"/>
                  </a:schemeClr>
                </a:solidFill>
              </a:rPr>
              <a:t>business team </a:t>
            </a:r>
            <a:r>
              <a:rPr lang="en-US" dirty="0" smtClean="0"/>
              <a:t>identified </a:t>
            </a:r>
            <a:r>
              <a:rPr lang="en-US" dirty="0" smtClean="0">
                <a:solidFill>
                  <a:schemeClr val="bg1">
                    <a:lumMod val="75000"/>
                    <a:lumOff val="25000"/>
                  </a:schemeClr>
                </a:solidFill>
              </a:rPr>
              <a:t>KPIs</a:t>
            </a:r>
            <a:r>
              <a:rPr lang="en-US" dirty="0" smtClean="0"/>
              <a:t> as part of the business planning and requirements process</a:t>
            </a:r>
          </a:p>
          <a:p>
            <a:pPr marL="285750" indent="-285750">
              <a:buFont typeface="Arial" panose="020B0604020202020204" pitchFamily="34" charset="0"/>
              <a:buChar char="•"/>
              <a:defRPr/>
            </a:pPr>
            <a:r>
              <a:rPr lang="en-US" dirty="0" smtClean="0"/>
              <a:t>The </a:t>
            </a:r>
            <a:r>
              <a:rPr lang="en-US" dirty="0" smtClean="0">
                <a:solidFill>
                  <a:schemeClr val="bg1">
                    <a:lumMod val="75000"/>
                    <a:lumOff val="25000"/>
                  </a:schemeClr>
                </a:solidFill>
              </a:rPr>
              <a:t>engineering team </a:t>
            </a:r>
            <a:r>
              <a:rPr lang="en-US" dirty="0" smtClean="0"/>
              <a:t>defined and tested a machine “</a:t>
            </a:r>
            <a:r>
              <a:rPr lang="en-US" dirty="0" smtClean="0">
                <a:solidFill>
                  <a:schemeClr val="bg1">
                    <a:lumMod val="75000"/>
                    <a:lumOff val="25000"/>
                  </a:schemeClr>
                </a:solidFill>
              </a:rPr>
              <a:t>plant model</a:t>
            </a:r>
            <a:r>
              <a:rPr lang="en-US" dirty="0" smtClean="0"/>
              <a:t>” during development</a:t>
            </a:r>
          </a:p>
          <a:p>
            <a:pPr marL="285750" indent="-285750">
              <a:buFont typeface="Arial" panose="020B0604020202020204" pitchFamily="34" charset="0"/>
              <a:buChar char="•"/>
              <a:defRPr/>
            </a:pPr>
            <a:r>
              <a:rPr lang="en-US" dirty="0" smtClean="0">
                <a:solidFill>
                  <a:schemeClr val="bg1">
                    <a:lumMod val="75000"/>
                    <a:lumOff val="25000"/>
                  </a:schemeClr>
                </a:solidFill>
              </a:rPr>
              <a:t>Automatic alerts </a:t>
            </a:r>
            <a:r>
              <a:rPr lang="en-US" dirty="0" smtClean="0"/>
              <a:t>based on the KPIs and plant model help the business and engineering teams to respond quickly if needed</a:t>
            </a:r>
          </a:p>
          <a:p>
            <a:pPr marL="285750" indent="-285750">
              <a:buFont typeface="Arial" panose="020B0604020202020204" pitchFamily="34" charset="0"/>
              <a:buChar char="•"/>
              <a:defRPr/>
            </a:pPr>
            <a:r>
              <a:rPr lang="en-US" dirty="0" smtClean="0"/>
              <a:t>An </a:t>
            </a:r>
            <a:r>
              <a:rPr lang="en-US" dirty="0" smtClean="0">
                <a:solidFill>
                  <a:schemeClr val="bg1">
                    <a:lumMod val="75000"/>
                    <a:lumOff val="25000"/>
                  </a:schemeClr>
                </a:solidFill>
              </a:rPr>
              <a:t>IoT Dashboard </a:t>
            </a:r>
            <a:r>
              <a:rPr lang="en-US" dirty="0" smtClean="0"/>
              <a:t>provides a portal for both teams</a:t>
            </a:r>
            <a:endParaRPr lang="en-US" altLang="en-US" dirty="0"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274EB25-1ACC-4FEA-91E3-BE748249FF8A}" type="slidenum">
              <a:rPr lang="en-US" altLang="en-US" smtClean="0">
                <a:latin typeface="Calibri" panose="020F0502020204030204" pitchFamily="34" charset="0"/>
              </a:rPr>
              <a:pPr/>
              <a:t>25</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533970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IoT Dashboard as information radiators</a:t>
            </a:r>
          </a:p>
          <a:p>
            <a:endParaRPr lang="en-US" altLang="en-US" dirty="0" smtClean="0"/>
          </a:p>
          <a:p>
            <a:r>
              <a:rPr lang="en-US" altLang="en-US" dirty="0" smtClean="0"/>
              <a:t>Teams are using IoT Dashboard to monitor the status of all connected washing machines. This server as information radiator showing where the machines are, their breakdown by regions, average water usage, make and models, other detailed information collected from each machine, notification status, etc.</a:t>
            </a:r>
          </a:p>
          <a:p>
            <a:endParaRPr lang="en-US" altLang="en-US" dirty="0"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B9D1231-E4B0-4691-AAF4-94189EA73CED}" type="slidenum">
              <a:rPr lang="en-US" altLang="en-US" smtClean="0">
                <a:latin typeface="Calibri" panose="020F0502020204030204" pitchFamily="34" charset="0"/>
              </a:rPr>
              <a:pPr/>
              <a:t>26</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387851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After the first two months of operations, the JKE Appliances  engineering team receives an alert indicating average water usage is exceeding the design target in some regions. The IoT Platform automatically created the alert (RTC work item) to let the team know that an operational requirement is not being met during actual production operation. The alert connects real-time operations with development providing early notification of issues in the field before they result in service calls, warranty repairs, lost sales, and/or decreased market share.</a:t>
            </a: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07E161B-4752-4A2E-B07D-A4890CA396D4}" type="slidenum">
              <a:rPr lang="en-US" altLang="en-US" smtClean="0">
                <a:latin typeface="Calibri" panose="020F0502020204030204" pitchFamily="34" charset="0"/>
              </a:rPr>
              <a:pPr/>
              <a:t>27</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3266992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Root Cause Analysis</a:t>
            </a:r>
          </a:p>
          <a:p>
            <a:r>
              <a:rPr lang="en-US" altLang="en-US" dirty="0" smtClean="0"/>
              <a:t>Elizabeth, JKE Appliances Engineering Manager, is notified of the Average Water Usage Target Exceeded alert. She uses the LFMW Monitoring System and the existing requirements and test cases to do initial root cause analysis. The LFMW Monitoring System dashboard provides washer cycle data, rinse water temperature, and other information directly from the devices that Elizabeth needs to analyze the problem. The operations dashboard shows that the average water usage target is not being met in several regions. KPIs in regions with failing the average water usage also have exceptionally cold rinse water. She concludes that very cold rinse water temperature could be leaving excessive detergent residue on clothes, and the high average water usage is caused by users manually adding additional full rinse cycles. She creates a work item Low flow washer does not adequately rinse the clothes to explore possible solutions.</a:t>
            </a:r>
          </a:p>
          <a:p>
            <a:r>
              <a:rPr lang="en-US" altLang="en-US" dirty="0" smtClean="0"/>
              <a:t> </a:t>
            </a: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2C01BB4-71F2-4C7D-AA32-2118589E5847}" type="slidenum">
              <a:rPr lang="en-US" altLang="en-US" smtClean="0">
                <a:latin typeface="Calibri" panose="020F0502020204030204" pitchFamily="34" charset="0"/>
              </a:rPr>
              <a:pPr/>
              <a:t>28</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670716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Elizabeth reviews why the Low flow washer does not adequately rinse the clothes work item and does some initial analysis in order to determine a possible solution. She uses Requirement Impact Analysis to see that the Low Flow Washing Machine had a No detergent residue requirement that was tested during development by Test Case “Test rinsing in low flow mode”. However, this test case did not account for excessively cold rinse water temperature since accurate water temperature information was not available during development. Elizabeth concludes that the rinse cycle design for the Low Flow Washer is not sufficient for regions with very cold water. </a:t>
            </a: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DA67615-6DB6-45EF-88BC-1687FDC85D7C}" type="slidenum">
              <a:rPr lang="en-US" altLang="en-US" smtClean="0">
                <a:latin typeface="Calibri" panose="020F0502020204030204" pitchFamily="34" charset="0"/>
              </a:rPr>
              <a:pPr/>
              <a:t>29</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3157873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Elizabeth determines a potential solution is to use multiple, shorter rinse cycles in these regions, with the number of rinse cycles computed from the rinse water temperature reading, with an option for users to set a preferred number of rinse cycles. She captures this proposal in additional requirements with a mock-up of the solution, and then schedules a requirements review to see if this solution is acceptable.</a:t>
            </a: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49352278-BBC4-4C8B-A3D4-E52B6DCF7D6B}" type="slidenum">
              <a:rPr lang="en-US" altLang="en-US" smtClean="0">
                <a:latin typeface="Calibri" panose="020F0502020204030204" pitchFamily="34" charset="0"/>
              </a:rPr>
              <a:pPr/>
              <a:t>30</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172440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Now that the requirements for the proposed solution have been approved, Elizabeth does design analysis of the Low Flow Washer to determine how the requirements should be implemented. She uses a design view of the washing machine device and its associated rules and applications to determine any additional detailed requirements that should be met. Her analysis uncovers a number of new requirements to </a:t>
            </a:r>
            <a:r>
              <a:rPr lang="en-US" altLang="en-US" b="1" dirty="0" smtClean="0"/>
              <a:t>Support configurable rinse cycle. </a:t>
            </a:r>
            <a:r>
              <a:rPr lang="en-US" altLang="en-US" dirty="0" smtClean="0"/>
              <a:t>These requirements are all organized in a </a:t>
            </a:r>
            <a:r>
              <a:rPr lang="en-US" altLang="en-US" b="1" dirty="0" smtClean="0"/>
              <a:t>Low Flow Rinse Cycle Requirements</a:t>
            </a:r>
            <a:r>
              <a:rPr lang="en-US" altLang="en-US" dirty="0" smtClean="0"/>
              <a:t> module</a:t>
            </a:r>
          </a:p>
          <a:p>
            <a:endParaRPr lang="en-US" altLang="en-US" dirty="0" smtClean="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A4B2072-9654-41C7-9770-C7C8007A2967}" type="slidenum">
              <a:rPr lang="en-US" altLang="en-US" smtClean="0">
                <a:latin typeface="Calibri" panose="020F0502020204030204" pitchFamily="34" charset="0"/>
              </a:rPr>
              <a:pPr/>
              <a:t>31</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356693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The development team has completed iteration planning and moved work items from the project backlog into the iteration and assigned them to developers. A develop, Devon, opens a work item, Implement rinse settings in Washing Machine, assigned to him and explores the associated requirements and design in order to determine how to implement the requirements. He determines the best implementation is to add a new property to the washing machine device to set the number of rinse cycles. He implements this new property in the IoT Platform and sees the implementation automatically reflected in the updated washing machine design. He then does further change and impact analysis in order to determine the impact of the new property.  This analysis indicates that the washing machine UI and controller need to be updated to allow users to set the desired number of rinse cycles, and for the washer controller to execute them. Devon uses suspect links between requirements and design elements to help guide his analysis and determine when his work is complete. </a:t>
            </a:r>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45F3E0C-D62B-45FC-82F7-929358DE3AFB}" type="slidenum">
              <a:rPr lang="en-US" altLang="en-US" smtClean="0">
                <a:latin typeface="Calibri" panose="020F0502020204030204" pitchFamily="34" charset="0"/>
              </a:rPr>
              <a:pPr/>
              <a:t>32</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16235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https://commons.wikimedia.org/wiki/File:Farm-Fresh_check_box.png</a:t>
            </a:r>
            <a:endParaRPr lang="en-US" dirty="0"/>
          </a:p>
        </p:txBody>
      </p:sp>
      <p:sp>
        <p:nvSpPr>
          <p:cNvPr id="4" name="Slide Number Placeholder 3"/>
          <p:cNvSpPr>
            <a:spLocks noGrp="1"/>
          </p:cNvSpPr>
          <p:nvPr>
            <p:ph type="sldNum" sz="quarter" idx="10"/>
          </p:nvPr>
        </p:nvSpPr>
        <p:spPr/>
        <p:txBody>
          <a:bodyPr/>
          <a:lstStyle/>
          <a:p>
            <a:pPr>
              <a:defRPr/>
            </a:pPr>
            <a:fld id="{AE401E8F-49FD-4CC1-A4C8-54C33868A1EA}" type="slidenum">
              <a:rPr lang="en-US" altLang="en-US" smtClean="0"/>
              <a:pPr>
                <a:defRPr/>
              </a:pPr>
              <a:t>3</a:t>
            </a:fld>
            <a:endParaRPr lang="en-US" altLang="en-US" dirty="0"/>
          </a:p>
        </p:txBody>
      </p:sp>
    </p:spTree>
    <p:extLst>
      <p:ext uri="{BB962C8B-B14F-4D97-AF65-F5344CB8AC3E}">
        <p14:creationId xmlns:p14="http://schemas.microsoft.com/office/powerpoint/2010/main" val="2717225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The company used their IoT to detect a problem before it resulted in costly warranty repairs, customer dissatisfaction, lost sales or market share</a:t>
            </a:r>
          </a:p>
          <a:p>
            <a:r>
              <a:rPr lang="en-US" altLang="en-US" dirty="0" smtClean="0"/>
              <a:t>Good change management and dependency management simplified the analysis and development process</a:t>
            </a:r>
          </a:p>
          <a:p>
            <a:r>
              <a:rPr lang="en-US" altLang="en-US" dirty="0" smtClean="0"/>
              <a:t>The solution was delivered in a software update – no service call required</a:t>
            </a:r>
          </a:p>
          <a:p>
            <a:r>
              <a:rPr lang="en-US" altLang="en-US" dirty="0" smtClean="0"/>
              <a:t>Customers received a new capability in their machines through a remote software update</a:t>
            </a:r>
          </a:p>
          <a:p>
            <a:r>
              <a:rPr lang="en-US" altLang="en-US" dirty="0" smtClean="0"/>
              <a:t>The company encouraged client engagement on Twitter, which helped them to monitor customer satisfaction</a:t>
            </a:r>
          </a:p>
          <a:p>
            <a:endParaRPr lang="en-US" altLang="en-US" dirty="0" smtClean="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6CB6511-C85E-43D4-B444-60ECA7C1B284}" type="slidenum">
              <a:rPr lang="en-US" altLang="en-US" smtClean="0">
                <a:latin typeface="Calibri" panose="020F0502020204030204" pitchFamily="34" charset="0"/>
              </a:rPr>
              <a:pPr/>
              <a:t>33</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3059786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We are going to look at a scenario today that addresses the green items</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AA64F60-448B-4D1B-A33F-7FCFDBD54D1B}" type="slidenum">
              <a:rPr lang="en-US" altLang="en-US" smtClean="0">
                <a:latin typeface="Calibri" panose="020F0502020204030204" pitchFamily="34" charset="0"/>
              </a:rPr>
              <a:pPr/>
              <a:t>34</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42776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FiBit</a:t>
            </a:r>
            <a:r>
              <a:rPr lang="en-US" baseline="0" dirty="0" smtClean="0"/>
              <a:t> is </a:t>
            </a:r>
            <a:r>
              <a:rPr lang="en-US" dirty="0" smtClean="0"/>
              <a:t>finding that being fast to market and building market share are not enough. </a:t>
            </a:r>
          </a:p>
          <a:p>
            <a:r>
              <a:rPr lang="en-US" dirty="0" smtClean="0"/>
              <a:t>Now they are facing legal risks and actual customer safety risks. </a:t>
            </a:r>
          </a:p>
          <a:p>
            <a:r>
              <a:rPr lang="en-US" dirty="0" smtClean="0"/>
              <a:t>Their development practices will need to change address these risks.</a:t>
            </a:r>
          </a:p>
          <a:p>
            <a:endParaRPr lang="en-US" dirty="0" smtClean="0"/>
          </a:p>
          <a:p>
            <a:r>
              <a:rPr lang="en-US" dirty="0" smtClean="0"/>
              <a:t>Sources:</a:t>
            </a:r>
          </a:p>
          <a:p>
            <a:r>
              <a:rPr lang="en-US" dirty="0" smtClean="0"/>
              <a:t>http://arstechnica.com/tech-policy/2016/01/lawsuit-claims-fitbit-devices-dangerously-underestimate-heart-rate/ (will people with heart or blood problems over-exert themselves?)</a:t>
            </a:r>
          </a:p>
          <a:p>
            <a:r>
              <a:rPr lang="en-US" dirty="0" smtClean="0"/>
              <a:t>http://www.nbcnews.com/tech/gadgets/fitbit-trackers-are-highly-inaccurate-study-finds-n578631</a:t>
            </a:r>
            <a:endParaRPr lang="en-US" dirty="0"/>
          </a:p>
        </p:txBody>
      </p:sp>
      <p:sp>
        <p:nvSpPr>
          <p:cNvPr id="4" name="Slide Number Placeholder 3"/>
          <p:cNvSpPr>
            <a:spLocks noGrp="1"/>
          </p:cNvSpPr>
          <p:nvPr>
            <p:ph type="sldNum" sz="quarter" idx="10"/>
          </p:nvPr>
        </p:nvSpPr>
        <p:spPr/>
        <p:txBody>
          <a:bodyPr/>
          <a:lstStyle/>
          <a:p>
            <a:pPr>
              <a:defRPr/>
            </a:pPr>
            <a:fld id="{1C2C6120-6CAF-489C-822D-B12B852F6C5F}" type="slidenum">
              <a:rPr lang="en-US" altLang="en-US" smtClean="0"/>
              <a:pPr>
                <a:defRPr/>
              </a:pPr>
              <a:t>4</a:t>
            </a:fld>
            <a:endParaRPr lang="en-US" altLang="en-US" dirty="0"/>
          </a:p>
        </p:txBody>
      </p:sp>
    </p:spTree>
    <p:extLst>
      <p:ext uri="{BB962C8B-B14F-4D97-AF65-F5344CB8AC3E}">
        <p14:creationId xmlns:p14="http://schemas.microsoft.com/office/powerpoint/2010/main" val="96336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a simple device like a Nest thermostat put owners at risk of many thousands of dollars of damages to their homes.</a:t>
            </a:r>
          </a:p>
          <a:p>
            <a:r>
              <a:rPr lang="en-US" dirty="0" smtClean="0"/>
              <a:t>The problem was not the hardware or the primary software.  It was the software update process.</a:t>
            </a:r>
          </a:p>
          <a:p>
            <a:r>
              <a:rPr lang="en-US" dirty="0" smtClean="0"/>
              <a:t>It seems there was a gap in the systems engineering – thinking about the solution end-to-end, the emergent behavior when all the parts interact, and the new kinds of failure modes this introduces.</a:t>
            </a:r>
          </a:p>
          <a:p>
            <a:r>
              <a:rPr lang="en-US" dirty="0" smtClean="0"/>
              <a:t>And it seems there was a gap in verifying new system behavior before delivering changes.</a:t>
            </a:r>
          </a:p>
          <a:p>
            <a:endParaRPr lang="en-US" dirty="0" smtClean="0"/>
          </a:p>
          <a:p>
            <a:r>
              <a:rPr lang="en-US" dirty="0" smtClean="0"/>
              <a:t>The Nest device has </a:t>
            </a:r>
            <a:r>
              <a:rPr lang="en-US" b="1" dirty="0" smtClean="0"/>
              <a:t>only one or two electronic switches</a:t>
            </a:r>
            <a:r>
              <a:rPr lang="en-US" dirty="0" smtClean="0"/>
              <a:t>. </a:t>
            </a:r>
          </a:p>
          <a:p>
            <a:r>
              <a:rPr lang="en-US" dirty="0" smtClean="0"/>
              <a:t>What if your IoT devices have more than two? What if there are 20, 200 or 2000?</a:t>
            </a:r>
          </a:p>
          <a:p>
            <a:r>
              <a:rPr lang="en-US" dirty="0" smtClean="0"/>
              <a:t>When you are designing for an IoT you need to think differently.</a:t>
            </a:r>
          </a:p>
          <a:p>
            <a:endParaRPr lang="en-US" dirty="0" smtClean="0"/>
          </a:p>
          <a:p>
            <a:r>
              <a:rPr lang="en-US" dirty="0" smtClean="0"/>
              <a:t>See www.ecnmag.com/blog/2016/04/what-internet-things-needs-systems-engineering</a:t>
            </a:r>
          </a:p>
          <a:p>
            <a:r>
              <a:rPr lang="en-US" dirty="0" smtClean="0"/>
              <a:t>See http://www.telegraph.co.uk/technology/news/12099033/Nest-thermostat-owners-left-without-heating-after-software-glitch.html</a:t>
            </a:r>
          </a:p>
          <a:p>
            <a:endParaRPr lang="en-US" dirty="0"/>
          </a:p>
        </p:txBody>
      </p:sp>
      <p:sp>
        <p:nvSpPr>
          <p:cNvPr id="4" name="Slide Number Placeholder 3"/>
          <p:cNvSpPr>
            <a:spLocks noGrp="1"/>
          </p:cNvSpPr>
          <p:nvPr>
            <p:ph type="sldNum" sz="quarter" idx="10"/>
          </p:nvPr>
        </p:nvSpPr>
        <p:spPr/>
        <p:txBody>
          <a:bodyPr/>
          <a:lstStyle/>
          <a:p>
            <a:pPr>
              <a:defRPr/>
            </a:pPr>
            <a:fld id="{1C2C6120-6CAF-489C-822D-B12B852F6C5F}" type="slidenum">
              <a:rPr lang="en-US" altLang="en-US" smtClean="0"/>
              <a:pPr>
                <a:defRPr/>
              </a:pPr>
              <a:t>5</a:t>
            </a:fld>
            <a:endParaRPr lang="en-US" altLang="en-US" dirty="0"/>
          </a:p>
        </p:txBody>
      </p:sp>
    </p:spTree>
    <p:extLst>
      <p:ext uri="{BB962C8B-B14F-4D97-AF65-F5344CB8AC3E}">
        <p14:creationId xmlns:p14="http://schemas.microsoft.com/office/powerpoint/2010/main" val="579966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a simple device like a Nest thermostat put owners at risk of many thousands of dollars of damages to their homes.</a:t>
            </a:r>
          </a:p>
          <a:p>
            <a:r>
              <a:rPr lang="en-US" dirty="0" smtClean="0"/>
              <a:t>The problem was not the hardware or the primary software.  It was the software update process.</a:t>
            </a:r>
          </a:p>
          <a:p>
            <a:r>
              <a:rPr lang="en-US" dirty="0" smtClean="0"/>
              <a:t>It seems there was a gap in the systems engineering – thinking about the solution end-to-end, the emergent behavior when all the parts interact, and the new kinds of failure modes this introduces.</a:t>
            </a:r>
          </a:p>
          <a:p>
            <a:r>
              <a:rPr lang="en-US" dirty="0" smtClean="0"/>
              <a:t>And it seems there was a gap in verifying new system behavior before delivering changes.</a:t>
            </a:r>
          </a:p>
          <a:p>
            <a:endParaRPr lang="en-US" dirty="0" smtClean="0"/>
          </a:p>
          <a:p>
            <a:r>
              <a:rPr lang="en-US" dirty="0" smtClean="0"/>
              <a:t>The Nest device has </a:t>
            </a:r>
            <a:r>
              <a:rPr lang="en-US" b="1" dirty="0" smtClean="0"/>
              <a:t>only one or two electronic switches</a:t>
            </a:r>
            <a:r>
              <a:rPr lang="en-US" dirty="0" smtClean="0"/>
              <a:t>. </a:t>
            </a:r>
          </a:p>
          <a:p>
            <a:r>
              <a:rPr lang="en-US" dirty="0" smtClean="0"/>
              <a:t>What if your IoT devices have more than two? What if there are 20, 200 or 2000?</a:t>
            </a:r>
          </a:p>
          <a:p>
            <a:r>
              <a:rPr lang="en-US" dirty="0" smtClean="0"/>
              <a:t>When you are designing for an IoT you need to think differently.</a:t>
            </a:r>
          </a:p>
          <a:p>
            <a:endParaRPr lang="en-US" dirty="0" smtClean="0"/>
          </a:p>
          <a:p>
            <a:r>
              <a:rPr lang="en-US" dirty="0" smtClean="0"/>
              <a:t>See www.ecnmag.com/blog/2016/04/what-internet-things-needs-systems-engineering</a:t>
            </a:r>
          </a:p>
          <a:p>
            <a:r>
              <a:rPr lang="en-US" dirty="0" smtClean="0"/>
              <a:t>See http://www.telegraph.co.uk/technology/news/12099033/Nest-thermostat-owners-left-without-heating-after-software-glitch.html</a:t>
            </a:r>
          </a:p>
          <a:p>
            <a:endParaRPr lang="en-US" dirty="0" smtClean="0"/>
          </a:p>
          <a:p>
            <a:r>
              <a:rPr lang="en-US" dirty="0" smtClean="0"/>
              <a:t>Image: https://commons.wikimedia.org/wiki/File:EnglishMastiffSleeping.jpeg</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C2C6120-6CAF-489C-822D-B12B852F6C5F}" type="slidenum">
              <a:rPr lang="en-US" altLang="en-US" smtClean="0"/>
              <a:pPr>
                <a:defRPr/>
              </a:pPr>
              <a:t>6</a:t>
            </a:fld>
            <a:endParaRPr lang="en-US" altLang="en-US" dirty="0"/>
          </a:p>
        </p:txBody>
      </p:sp>
    </p:spTree>
    <p:extLst>
      <p:ext uri="{BB962C8B-B14F-4D97-AF65-F5344CB8AC3E}">
        <p14:creationId xmlns:p14="http://schemas.microsoft.com/office/powerpoint/2010/main" val="2863327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BCBC8B-5220-EF47-BD20-038B5D154898}" type="slidenum">
              <a:rPr lang="en-US" smtClean="0"/>
              <a:t>9</a:t>
            </a:fld>
            <a:endParaRPr lang="en-US" dirty="0"/>
          </a:p>
        </p:txBody>
      </p:sp>
    </p:spTree>
    <p:extLst>
      <p:ext uri="{BB962C8B-B14F-4D97-AF65-F5344CB8AC3E}">
        <p14:creationId xmlns:p14="http://schemas.microsoft.com/office/powerpoint/2010/main" val="198366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5F4DA90-AF7A-4C07-9A33-E5D15F82B527}" type="slidenum">
              <a:rPr lang="en-US" altLang="en-US" smtClean="0">
                <a:solidFill>
                  <a:srgbClr val="000000"/>
                </a:solidFill>
                <a:latin typeface="Calibri" panose="020F0502020204030204" pitchFamily="34" charset="0"/>
              </a:rPr>
              <a:pPr/>
              <a:t>10</a:t>
            </a:fld>
            <a:endParaRPr lang="en-US" altLang="en-US" dirty="0" smtClean="0">
              <a:solidFill>
                <a:srgbClr val="000000"/>
              </a:solidFill>
              <a:latin typeface="Calibri" panose="020F0502020204030204" pitchFamily="34" charset="0"/>
            </a:endParaRPr>
          </a:p>
        </p:txBody>
      </p:sp>
    </p:spTree>
    <p:extLst>
      <p:ext uri="{BB962C8B-B14F-4D97-AF65-F5344CB8AC3E}">
        <p14:creationId xmlns:p14="http://schemas.microsoft.com/office/powerpoint/2010/main" val="2894520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3D4F3A4-303D-46B2-A26C-0941C6560C50}" type="slidenum">
              <a:rPr lang="en-US" altLang="en-US" smtClean="0">
                <a:latin typeface="Calibri" panose="020F0502020204030204" pitchFamily="34" charset="0"/>
              </a:rPr>
              <a:pPr/>
              <a:t>11</a:t>
            </a:fld>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32081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400" noProof="0" dirty="0" smtClean="0"/>
              <a:t>The engineering team “</a:t>
            </a:r>
            <a:r>
              <a:rPr lang="en-US" sz="1400" b="1" noProof="0" dirty="0" smtClean="0"/>
              <a:t>designed IoT in</a:t>
            </a:r>
            <a:r>
              <a:rPr lang="en-US" sz="1400" noProof="0" dirty="0" smtClean="0"/>
              <a:t>”</a:t>
            </a:r>
          </a:p>
          <a:p>
            <a:pPr lvl="2"/>
            <a:r>
              <a:rPr lang="en-US" sz="1400" noProof="0" dirty="0" smtClean="0"/>
              <a:t>Designed for analytics: team thought about KPIs, statistics, data, and sensors needed</a:t>
            </a:r>
          </a:p>
          <a:p>
            <a:pPr lvl="2"/>
            <a:r>
              <a:rPr lang="en-US" sz="1400" noProof="0" dirty="0" smtClean="0"/>
              <a:t>Enabled feedback with automated alerts and IoT Dashboard</a:t>
            </a:r>
          </a:p>
          <a:p>
            <a:pPr lvl="2"/>
            <a:r>
              <a:rPr lang="en-US" sz="1400" noProof="0" dirty="0" smtClean="0"/>
              <a:t>Addressed all components of the system</a:t>
            </a:r>
          </a:p>
          <a:p>
            <a:pPr lvl="1"/>
            <a:r>
              <a:rPr lang="en-US" sz="1400" noProof="0" dirty="0" smtClean="0"/>
              <a:t>The engineering team </a:t>
            </a:r>
            <a:r>
              <a:rPr lang="en-US" sz="1400" b="1" noProof="0" dirty="0" smtClean="0"/>
              <a:t>detected issue </a:t>
            </a:r>
            <a:r>
              <a:rPr lang="en-US" sz="1400" noProof="0" dirty="0" smtClean="0"/>
              <a:t>and </a:t>
            </a:r>
            <a:r>
              <a:rPr lang="en-US" sz="1400" b="1" noProof="0" dirty="0" smtClean="0"/>
              <a:t>responded quickly</a:t>
            </a:r>
          </a:p>
          <a:p>
            <a:pPr lvl="2"/>
            <a:r>
              <a:rPr lang="en-US" sz="1400" noProof="0" dirty="0" smtClean="0"/>
              <a:t>Received automated alert</a:t>
            </a:r>
          </a:p>
          <a:p>
            <a:pPr lvl="2"/>
            <a:r>
              <a:rPr lang="en-US" sz="1400" noProof="0" dirty="0" smtClean="0"/>
              <a:t>Found root cause by combining engineering and operational information</a:t>
            </a:r>
          </a:p>
          <a:p>
            <a:pPr lvl="2"/>
            <a:r>
              <a:rPr lang="en-US" sz="1400" noProof="0" dirty="0" smtClean="0"/>
              <a:t>Had fix ready before significant adverse affect (customer dissatisfaction, warranty claims, product returns)</a:t>
            </a:r>
          </a:p>
          <a:p>
            <a:pPr lvl="1"/>
            <a:r>
              <a:rPr lang="en-US" sz="1400" noProof="0" dirty="0" smtClean="0"/>
              <a:t>The business manager </a:t>
            </a:r>
            <a:r>
              <a:rPr lang="en-US" sz="1400" b="1" noProof="0" dirty="0" smtClean="0"/>
              <a:t>utilized IoT data </a:t>
            </a:r>
            <a:r>
              <a:rPr lang="en-US" sz="1400" noProof="0" dirty="0" smtClean="0"/>
              <a:t>to confirm that problem was fixed</a:t>
            </a:r>
          </a:p>
          <a:p>
            <a:pPr lvl="2"/>
            <a:r>
              <a:rPr lang="en-US" sz="1400" noProof="0" dirty="0" smtClean="0"/>
              <a:t>Sentiment analysis and user behavior data</a:t>
            </a:r>
          </a:p>
          <a:p>
            <a:pPr lvl="1"/>
            <a:r>
              <a:rPr lang="en-US" sz="1400" noProof="0" dirty="0" smtClean="0"/>
              <a:t>JKE Appliances used </a:t>
            </a:r>
            <a:r>
              <a:rPr lang="en-US" sz="1400" b="1" noProof="0" dirty="0" smtClean="0"/>
              <a:t>social media to measure the effectiveness of the solution</a:t>
            </a:r>
          </a:p>
          <a:p>
            <a:pPr lvl="2"/>
            <a:r>
              <a:rPr lang="en-US" sz="1400" noProof="0" dirty="0" smtClean="0"/>
              <a:t>Invited their customers to tweet their experience</a:t>
            </a:r>
          </a:p>
          <a:p>
            <a:pPr lvl="1"/>
            <a:r>
              <a:rPr lang="en-US" sz="1400" noProof="0" dirty="0" smtClean="0"/>
              <a:t>The problem was addressed with a r</a:t>
            </a:r>
            <a:r>
              <a:rPr lang="en-US" sz="1400" b="1" noProof="0" dirty="0" smtClean="0"/>
              <a:t>emote software update</a:t>
            </a:r>
          </a:p>
          <a:p>
            <a:pPr lvl="2"/>
            <a:r>
              <a:rPr lang="en-US" sz="1400" noProof="0" dirty="0" smtClean="0"/>
              <a:t>No service calls needed</a:t>
            </a:r>
          </a:p>
          <a:p>
            <a:endParaRPr lang="en-US" noProof="0" dirty="0"/>
          </a:p>
        </p:txBody>
      </p:sp>
      <p:sp>
        <p:nvSpPr>
          <p:cNvPr id="4" name="Slide Number Placeholder 3"/>
          <p:cNvSpPr>
            <a:spLocks noGrp="1"/>
          </p:cNvSpPr>
          <p:nvPr>
            <p:ph type="sldNum" sz="quarter" idx="10"/>
          </p:nvPr>
        </p:nvSpPr>
        <p:spPr/>
        <p:txBody>
          <a:bodyPr/>
          <a:lstStyle/>
          <a:p>
            <a:fld id="{E1BCBC8B-5220-EF47-BD20-038B5D154898}" type="slidenum">
              <a:rPr lang="en-US" smtClean="0"/>
              <a:t>13</a:t>
            </a:fld>
            <a:endParaRPr lang="en-US" dirty="0"/>
          </a:p>
        </p:txBody>
      </p:sp>
    </p:spTree>
    <p:extLst>
      <p:ext uri="{BB962C8B-B14F-4D97-AF65-F5344CB8AC3E}">
        <p14:creationId xmlns:p14="http://schemas.microsoft.com/office/powerpoint/2010/main" val="3828343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WH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4025" y="4641850"/>
            <a:ext cx="45085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9738" y="403225"/>
            <a:ext cx="16716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40327" y="1737693"/>
            <a:ext cx="5992225" cy="844571"/>
          </a:xfrm>
          <a:ln>
            <a:noFill/>
          </a:ln>
        </p:spPr>
        <p:txBody>
          <a:bodyPr>
            <a:noAutofit/>
          </a:bodyPr>
          <a:lstStyle>
            <a:lvl1pPr algn="l">
              <a:defRPr sz="3200" cap="none">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41901" y="2944167"/>
            <a:ext cx="3312887" cy="1055476"/>
          </a:xfrm>
          <a:ln>
            <a:noFill/>
          </a:ln>
        </p:spPr>
        <p:txBody>
          <a:bodyPr>
            <a:normAutofit/>
          </a:bodyPr>
          <a:lstStyle>
            <a:lvl1pPr marL="0" indent="0" algn="l">
              <a:buNone/>
              <a:defRPr sz="13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9587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676656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E64B245-ED50-4155-A06C-F574CA4329FB}" type="datetime1">
              <a:rPr lang="en-US">
                <a:solidFill>
                  <a:srgbClr val="AEAEAE">
                    <a:tint val="75000"/>
                  </a:srgbClr>
                </a:solidFill>
              </a:rPr>
              <a:pPr>
                <a:defRPr/>
              </a:pPr>
              <a:t>11/15/2016</a:t>
            </a:fld>
            <a:endParaRPr lang="en-US" dirty="0">
              <a:solidFill>
                <a:srgbClr val="AEAEAE">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7A4844DE-1C9A-48F4-8D6A-C8A7B7B89853}"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35767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227012" y="179388"/>
            <a:ext cx="4023360" cy="9144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9F14CDBE-96BB-40BB-A57B-4AD6F061DF34}" type="datetime1">
              <a:rPr lang="en-US">
                <a:solidFill>
                  <a:srgbClr val="AEAEAE">
                    <a:tint val="75000"/>
                  </a:srgbClr>
                </a:solidFill>
              </a:rPr>
              <a:pPr>
                <a:defRPr/>
              </a:pPr>
              <a:t>11/15/2016</a:t>
            </a:fld>
            <a:endParaRPr lang="en-US" dirty="0">
              <a:solidFill>
                <a:srgbClr val="AEAEAE">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DBF664EA-8748-47B4-9C71-CCD815EFC283}"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1138765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04 Title and 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2011680" cy="4343400"/>
          </a:xfrm>
        </p:spPr>
        <p:txBody>
          <a:bodyPr/>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343400" y="179388"/>
            <a:ext cx="2011680" cy="4343400"/>
          </a:xfrm>
        </p:spPr>
        <p:txBody>
          <a:bodyPr/>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6629400" y="179388"/>
            <a:ext cx="2011680" cy="4343400"/>
          </a:xfrm>
        </p:spPr>
        <p:txBody>
          <a:bodyPr/>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3"/>
          <p:cNvSpPr>
            <a:spLocks noGrp="1"/>
          </p:cNvSpPr>
          <p:nvPr>
            <p:ph type="dt" sz="half" idx="15"/>
          </p:nvPr>
        </p:nvSpPr>
        <p:spPr/>
        <p:txBody>
          <a:bodyPr/>
          <a:lstStyle>
            <a:lvl1pPr>
              <a:defRPr/>
            </a:lvl1pPr>
          </a:lstStyle>
          <a:p>
            <a:pPr>
              <a:defRPr/>
            </a:pPr>
            <a:fld id="{F8BE7DBA-3F93-46E9-947A-63936899F347}" type="datetime1">
              <a:rPr lang="en-US">
                <a:solidFill>
                  <a:srgbClr val="AEAEAE">
                    <a:tint val="75000"/>
                  </a:srgbClr>
                </a:solidFill>
              </a:rPr>
              <a:pPr>
                <a:defRPr/>
              </a:pPr>
              <a:t>11/15/2016</a:t>
            </a:fld>
            <a:endParaRPr lang="en-US" dirty="0">
              <a:solidFill>
                <a:srgbClr val="AEAEAE">
                  <a:tint val="75000"/>
                </a:srgbClr>
              </a:solidFill>
            </a:endParaRPr>
          </a:p>
        </p:txBody>
      </p:sp>
      <p:sp>
        <p:nvSpPr>
          <p:cNvPr id="9" name="Footer Placeholder 4"/>
          <p:cNvSpPr>
            <a:spLocks noGrp="1"/>
          </p:cNvSpPr>
          <p:nvPr>
            <p:ph type="ftr" sz="quarter" idx="16"/>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10" name="Slide Number Placeholder 5"/>
          <p:cNvSpPr>
            <a:spLocks noGrp="1"/>
          </p:cNvSpPr>
          <p:nvPr>
            <p:ph type="sldNum" sz="quarter" idx="17"/>
          </p:nvPr>
        </p:nvSpPr>
        <p:spPr/>
        <p:txBody>
          <a:bodyPr/>
          <a:lstStyle>
            <a:lvl1pPr>
              <a:defRPr/>
            </a:lvl1pPr>
          </a:lstStyle>
          <a:p>
            <a:pPr>
              <a:defRPr/>
            </a:pPr>
            <a:fld id="{9E0FF709-EEC3-413C-B43A-045F58FB2E50}"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532940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05 Title and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399" y="179388"/>
            <a:ext cx="32004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5489588" y="179388"/>
            <a:ext cx="32004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D39C593E-2591-4FAE-A74A-5437956D0CBB}" type="datetime1">
              <a:rPr lang="en-US">
                <a:solidFill>
                  <a:srgbClr val="AEAEAE">
                    <a:tint val="75000"/>
                  </a:srgbClr>
                </a:solidFill>
              </a:rPr>
              <a:pPr>
                <a:defRPr/>
              </a:pPr>
              <a:t>11/15/2016</a:t>
            </a:fld>
            <a:endParaRPr lang="en-US" dirty="0">
              <a:solidFill>
                <a:srgbClr val="AEAEAE">
                  <a:tint val="75000"/>
                </a:srgbClr>
              </a:solidFill>
            </a:endParaRPr>
          </a:p>
        </p:txBody>
      </p:sp>
      <p:sp>
        <p:nvSpPr>
          <p:cNvPr id="6" name="Footer Placeholder 4"/>
          <p:cNvSpPr>
            <a:spLocks noGrp="1"/>
          </p:cNvSpPr>
          <p:nvPr>
            <p:ph type="ftr" sz="quarter" idx="16"/>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7" name="Slide Number Placeholder 5"/>
          <p:cNvSpPr>
            <a:spLocks noGrp="1"/>
          </p:cNvSpPr>
          <p:nvPr>
            <p:ph type="sldNum" sz="quarter" idx="17"/>
          </p:nvPr>
        </p:nvSpPr>
        <p:spPr/>
        <p:txBody>
          <a:bodyPr/>
          <a:lstStyle>
            <a:lvl1pPr>
              <a:defRPr/>
            </a:lvl1pPr>
          </a:lstStyle>
          <a:p>
            <a:pPr>
              <a:defRPr/>
            </a:pPr>
            <a:fld id="{8D81E05B-EBF6-411B-87D3-46BE466A8DA2}"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3479245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06 Titl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82880"/>
            <a:ext cx="41148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p:nvPr>
        </p:nvSpPr>
        <p:spPr>
          <a:xfrm>
            <a:off x="227012" y="182880"/>
            <a:ext cx="4114800" cy="4343400"/>
          </a:xfrm>
        </p:spPr>
        <p:txBody>
          <a:bodyPr/>
          <a:lstStyle>
            <a:lvl1pPr>
              <a:defRPr sz="220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D8A3018-2ACB-422E-B85D-599E5B910715}" type="datetime1">
              <a:rPr lang="en-US">
                <a:solidFill>
                  <a:srgbClr val="AEAEAE">
                    <a:tint val="75000"/>
                  </a:srgbClr>
                </a:solidFill>
              </a:rPr>
              <a:pPr>
                <a:defRPr/>
              </a:pPr>
              <a:t>11/15/2016</a:t>
            </a:fld>
            <a:endParaRPr lang="en-US" dirty="0">
              <a:solidFill>
                <a:srgbClr val="AEAEAE">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3185A8DB-144A-4D63-A0B1-1E8223CCE069}"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2918430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06 Quot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1148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p:nvPr>
        </p:nvSpPr>
        <p:spPr>
          <a:xfrm>
            <a:off x="137160" y="179388"/>
            <a:ext cx="4114800" cy="4343400"/>
          </a:xfrm>
        </p:spPr>
        <p:txBody>
          <a:bodyPr/>
          <a:lstStyle>
            <a:lvl1pPr marL="109728" indent="-109728">
              <a:defRPr sz="160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EEE94E31-19BA-4678-8D6D-10178C92DFB4}" type="datetime1">
              <a:rPr lang="en-US">
                <a:solidFill>
                  <a:srgbClr val="AEAEAE">
                    <a:tint val="75000"/>
                  </a:srgbClr>
                </a:solidFill>
              </a:rPr>
              <a:pPr>
                <a:defRPr/>
              </a:pPr>
              <a:t>11/15/2016</a:t>
            </a:fld>
            <a:endParaRPr lang="en-US" dirty="0">
              <a:solidFill>
                <a:srgbClr val="AEAEAE">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8DD32E1B-E648-47EC-893B-58CC2B939AAD}"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1897503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07 Text only (big text)">
    <p:spTree>
      <p:nvGrpSpPr>
        <p:cNvPr id="1" name=""/>
        <p:cNvGrpSpPr/>
        <p:nvPr/>
      </p:nvGrpSpPr>
      <p:grpSpPr>
        <a:xfrm>
          <a:off x="0" y="0"/>
          <a:ext cx="0" cy="0"/>
          <a:chOff x="0" y="0"/>
          <a:chExt cx="0" cy="0"/>
        </a:xfrm>
      </p:grpSpPr>
      <p:sp>
        <p:nvSpPr>
          <p:cNvPr id="3" name="Title 2"/>
          <p:cNvSpPr>
            <a:spLocks noGrp="1"/>
          </p:cNvSpPr>
          <p:nvPr>
            <p:ph type="title"/>
          </p:nvPr>
        </p:nvSpPr>
        <p:spPr>
          <a:xfrm>
            <a:off x="227012" y="98108"/>
            <a:ext cx="8571547" cy="4343400"/>
          </a:xfrm>
        </p:spPr>
        <p:txBody>
          <a:bodyPr/>
          <a:lstStyle>
            <a:lvl1pPr>
              <a:defRPr sz="420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5BB2537D-3FC7-4609-9EF1-6F635EED403A}" type="datetime1">
              <a:rPr lang="en-US">
                <a:solidFill>
                  <a:srgbClr val="AEAEAE">
                    <a:tint val="75000"/>
                  </a:srgbClr>
                </a:solidFill>
              </a:rPr>
              <a:pPr>
                <a:defRPr/>
              </a:pPr>
              <a:t>11/15/2016</a:t>
            </a:fld>
            <a:endParaRPr lang="en-US" dirty="0">
              <a:solidFill>
                <a:srgbClr val="AEAEAE">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F7319945-E1B8-4C1D-9D51-CC9C1A3C09CE}"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710806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08 Title/Text only (standard size)">
    <p:spTree>
      <p:nvGrpSpPr>
        <p:cNvPr id="1" name=""/>
        <p:cNvGrpSpPr/>
        <p:nvPr/>
      </p:nvGrpSpPr>
      <p:grpSpPr>
        <a:xfrm>
          <a:off x="0" y="0"/>
          <a:ext cx="0" cy="0"/>
          <a:chOff x="0" y="0"/>
          <a:chExt cx="0" cy="0"/>
        </a:xfrm>
      </p:grpSpPr>
      <p:sp>
        <p:nvSpPr>
          <p:cNvPr id="6" name="Title 5"/>
          <p:cNvSpPr>
            <a:spLocks noGrp="1"/>
          </p:cNvSpPr>
          <p:nvPr>
            <p:ph type="title"/>
          </p:nvPr>
        </p:nvSpPr>
        <p:spPr>
          <a:xfrm>
            <a:off x="227012" y="179388"/>
            <a:ext cx="4297680" cy="4343400"/>
          </a:xfrm>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5E25E997-398F-4289-932D-2EF72CFD50ED}" type="datetime1">
              <a:rPr lang="en-US">
                <a:solidFill>
                  <a:srgbClr val="AEAEAE">
                    <a:tint val="75000"/>
                  </a:srgbClr>
                </a:solidFill>
              </a:rPr>
              <a:pPr>
                <a:defRPr/>
              </a:pPr>
              <a:t>11/15/2016</a:t>
            </a:fld>
            <a:endParaRPr lang="en-US" dirty="0">
              <a:solidFill>
                <a:srgbClr val="AEAEAE">
                  <a:tint val="75000"/>
                </a:srgbClr>
              </a:solidFill>
            </a:endParaRPr>
          </a:p>
        </p:txBody>
      </p:sp>
      <p:sp>
        <p:nvSpPr>
          <p:cNvPr id="4" name="Footer Placeholder 4"/>
          <p:cNvSpPr>
            <a:spLocks noGrp="1"/>
          </p:cNvSpPr>
          <p:nvPr>
            <p:ph type="ftr" sz="quarter" idx="11"/>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75606EDB-162C-46EA-9980-6FF479DD90FD}"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37753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09 Divider">
    <p:spTree>
      <p:nvGrpSpPr>
        <p:cNvPr id="1" name=""/>
        <p:cNvGrpSpPr/>
        <p:nvPr/>
      </p:nvGrpSpPr>
      <p:grpSpPr>
        <a:xfrm>
          <a:off x="0" y="0"/>
          <a:ext cx="0" cy="0"/>
          <a:chOff x="0" y="0"/>
          <a:chExt cx="0" cy="0"/>
        </a:xfrm>
      </p:grpSpPr>
      <p:sp>
        <p:nvSpPr>
          <p:cNvPr id="6" name="Title 5"/>
          <p:cNvSpPr>
            <a:spLocks noGrp="1"/>
          </p:cNvSpPr>
          <p:nvPr>
            <p:ph type="title"/>
          </p:nvPr>
        </p:nvSpPr>
        <p:spPr>
          <a:xfrm>
            <a:off x="227012" y="179388"/>
            <a:ext cx="4297680" cy="2286000"/>
          </a:xfrm>
        </p:spPr>
        <p:txBody>
          <a:bodyPr/>
          <a:lstStyle>
            <a:lvl1pPr>
              <a:defRPr sz="1600"/>
            </a:lvl1p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3ACDA7EC-6C75-4AE7-B32C-549B93AE9695}" type="datetime1">
              <a:rPr lang="en-US">
                <a:solidFill>
                  <a:srgbClr val="AEAEAE">
                    <a:tint val="75000"/>
                  </a:srgbClr>
                </a:solidFill>
              </a:rPr>
              <a:pPr>
                <a:defRPr/>
              </a:pPr>
              <a:t>11/15/2016</a:t>
            </a:fld>
            <a:endParaRPr lang="en-US" dirty="0">
              <a:solidFill>
                <a:srgbClr val="AEAEAE">
                  <a:tint val="75000"/>
                </a:srgbClr>
              </a:solidFill>
            </a:endParaRPr>
          </a:p>
        </p:txBody>
      </p:sp>
      <p:sp>
        <p:nvSpPr>
          <p:cNvPr id="4" name="Footer Placeholder 4"/>
          <p:cNvSpPr>
            <a:spLocks noGrp="1"/>
          </p:cNvSpPr>
          <p:nvPr>
            <p:ph type="ftr" sz="quarter" idx="11"/>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22B771C2-3ADF-4448-ABB2-4E1C9ACD5C9E}"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1894016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0 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9CD2C40-1439-431F-A3D1-D4B15981DEE3}" type="datetime1">
              <a:rPr lang="en-US">
                <a:solidFill>
                  <a:srgbClr val="AEAEAE">
                    <a:tint val="75000"/>
                  </a:srgbClr>
                </a:solidFill>
              </a:rPr>
              <a:pPr>
                <a:defRPr/>
              </a:pPr>
              <a:t>11/15/2016</a:t>
            </a:fld>
            <a:endParaRPr lang="en-US" dirty="0">
              <a:solidFill>
                <a:srgbClr val="AEAEAE">
                  <a:tint val="75000"/>
                </a:srgbClr>
              </a:solidFill>
            </a:endParaRPr>
          </a:p>
        </p:txBody>
      </p:sp>
      <p:sp>
        <p:nvSpPr>
          <p:cNvPr id="3" name="Footer Placeholder 4"/>
          <p:cNvSpPr>
            <a:spLocks noGrp="1"/>
          </p:cNvSpPr>
          <p:nvPr>
            <p:ph type="ftr" sz="quarter" idx="11"/>
          </p:nvPr>
        </p:nvSpPr>
        <p:spPr/>
        <p:txBody>
          <a:bodyPr/>
          <a:lstStyle>
            <a:lvl1pPr>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385CA6E6-09AA-4C27-8B14-7761236DC417}" type="slidenum">
              <a:rPr lang="en-US">
                <a:solidFill>
                  <a:srgbClr val="AEAEAE">
                    <a:tint val="75000"/>
                  </a:srgbClr>
                </a:solidFill>
              </a:rPr>
              <a:pPr>
                <a:defRPr/>
              </a:pPr>
              <a:t>‹#›</a:t>
            </a:fld>
            <a:endParaRPr lang="en-US" dirty="0">
              <a:solidFill>
                <a:srgbClr val="AEAEAE">
                  <a:tint val="75000"/>
                </a:srgbClr>
              </a:solidFill>
            </a:endParaRPr>
          </a:p>
        </p:txBody>
      </p:sp>
    </p:spTree>
    <p:extLst>
      <p:ext uri="{BB962C8B-B14F-4D97-AF65-F5344CB8AC3E}">
        <p14:creationId xmlns:p14="http://schemas.microsoft.com/office/powerpoint/2010/main" val="355887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descr="Untitled-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05725" y="4859338"/>
            <a:ext cx="822325"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0"/>
          <p:cNvSpPr txBox="1">
            <a:spLocks noChangeArrowheads="1"/>
          </p:cNvSpPr>
          <p:nvPr userDrawn="1"/>
        </p:nvSpPr>
        <p:spPr bwMode="auto">
          <a:xfrm>
            <a:off x="8355013" y="4851400"/>
            <a:ext cx="339725" cy="107950"/>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1306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1306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1306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1306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50000"/>
              </a:spcBef>
              <a:defRPr/>
            </a:pPr>
            <a:fld id="{7D54FFAA-ECB1-4463-8133-F137DE32938E}" type="slidenum">
              <a:rPr lang="en-US" altLang="en-US" sz="700" smtClean="0">
                <a:solidFill>
                  <a:srgbClr val="000000"/>
                </a:solidFill>
                <a:cs typeface="Arial" panose="020B0604020202020204" pitchFamily="34" charset="0"/>
              </a:rPr>
              <a:pPr algn="r" eaLnBrk="1" hangingPunct="1">
                <a:spcBef>
                  <a:spcPct val="50000"/>
                </a:spcBef>
                <a:defRPr/>
              </a:pPr>
              <a:t>‹#›</a:t>
            </a:fld>
            <a:endParaRPr lang="en-US" altLang="en-US" sz="700" dirty="0" smtClean="0">
              <a:solidFill>
                <a:srgbClr val="000000"/>
              </a:solidFill>
              <a:cs typeface="Arial" panose="020B0604020202020204" pitchFamily="34" charset="0"/>
            </a:endParaRPr>
          </a:p>
        </p:txBody>
      </p:sp>
      <p:pic>
        <p:nvPicPr>
          <p:cNvPr id="6" name="Picture 5"/>
          <p:cNvPicPr preferRelativeResize="0">
            <a:picLocks/>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7675" y="4795838"/>
            <a:ext cx="3603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0"/>
          </p:nvPr>
        </p:nvSpPr>
        <p:spPr>
          <a:xfrm>
            <a:off x="458778" y="1048748"/>
            <a:ext cx="8244899" cy="3249418"/>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a:buNone/>
              <a:tabLst/>
              <a:defRPr sz="2000">
                <a:solidFill>
                  <a:schemeClr val="bg2"/>
                </a:solidFill>
              </a:defRPr>
            </a:lvl1pPr>
            <a:lvl2pPr marL="457200" marR="0" indent="-137160" algn="l" defTabSz="914400" rtl="0" eaLnBrk="1" fontAlgn="auto" latinLnBrk="0" hangingPunct="1">
              <a:lnSpc>
                <a:spcPct val="100000"/>
              </a:lnSpc>
              <a:spcBef>
                <a:spcPts val="300"/>
              </a:spcBef>
              <a:spcAft>
                <a:spcPts val="0"/>
              </a:spcAft>
              <a:buClrTx/>
              <a:buSzPct val="80000"/>
              <a:buFont typeface="Arial"/>
              <a:buChar char="•"/>
              <a:tabLst/>
              <a:defRPr>
                <a:solidFill>
                  <a:schemeClr val="bg2"/>
                </a:solidFill>
              </a:defRPr>
            </a:lvl2pPr>
            <a:lvl3pPr marL="685800" marR="0" indent="-137160" algn="l" defTabSz="914400" rtl="0" eaLnBrk="1" fontAlgn="auto" latinLnBrk="0" hangingPunct="1">
              <a:lnSpc>
                <a:spcPct val="100000"/>
              </a:lnSpc>
              <a:spcBef>
                <a:spcPct val="20000"/>
              </a:spcBef>
              <a:spcAft>
                <a:spcPts val="0"/>
              </a:spcAft>
              <a:buClrTx/>
              <a:buSzTx/>
              <a:buFont typeface="Lucida Grande"/>
              <a:buChar char="–"/>
              <a:tabLst/>
              <a:defRPr>
                <a:solidFill>
                  <a:schemeClr val="bg2"/>
                </a:solidFill>
              </a:defRPr>
            </a:lvl3pPr>
            <a:lvl4pPr marL="914400" marR="0" indent="-137160" algn="l" defTabSz="914400" rtl="0" eaLnBrk="1" fontAlgn="auto" latinLnBrk="0" hangingPunct="1">
              <a:lnSpc>
                <a:spcPct val="100000"/>
              </a:lnSpc>
              <a:spcBef>
                <a:spcPct val="20000"/>
              </a:spcBef>
              <a:spcAft>
                <a:spcPts val="0"/>
              </a:spcAft>
              <a:buClrTx/>
              <a:buSzPct val="80000"/>
              <a:buFont typeface="Arial"/>
              <a:buChar char="•"/>
              <a:tabLst/>
              <a:defRPr>
                <a:solidFill>
                  <a:schemeClr val="bg2"/>
                </a:solidFill>
              </a:defRPr>
            </a:lvl4pPr>
            <a:lvl5pPr marL="1143000" marR="0" indent="-137160" algn="l" defTabSz="914400" rtl="0" eaLnBrk="1" fontAlgn="auto" latinLnBrk="0" hangingPunct="1">
              <a:lnSpc>
                <a:spcPct val="100000"/>
              </a:lnSpc>
              <a:spcBef>
                <a:spcPct val="20000"/>
              </a:spcBef>
              <a:spcAft>
                <a:spcPts val="0"/>
              </a:spcAft>
              <a:buClrTx/>
              <a:buSzTx/>
              <a:buFont typeface="Arial" pitchFamily="34" charset="0"/>
              <a:buChar char="»"/>
              <a:tabLst/>
              <a:defRPr>
                <a:solidFill>
                  <a:schemeClr val="bg2"/>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45523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1 Cover Slide">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57400" y="179388"/>
            <a:ext cx="2194560" cy="1600200"/>
          </a:xfrm>
        </p:spPr>
        <p:txBody>
          <a:bodyPr/>
          <a:lstStyle>
            <a:lvl1pPr marL="0" indent="0" algn="l">
              <a:buNone/>
              <a:defRPr>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a:xfrm>
            <a:off x="228971" y="4727448"/>
            <a:ext cx="210312" cy="201168"/>
          </a:xfrm>
        </p:spPr>
        <p:txBody>
          <a:bodyPr/>
          <a:lstStyle>
            <a:lvl1pPr>
              <a:defRPr>
                <a:latin typeface="Arial"/>
                <a:cs typeface="Arial"/>
              </a:defRPr>
            </a:lvl1pPr>
          </a:lstStyle>
          <a:p>
            <a:fld id="{E4DBDE34-E9B5-E04F-B662-69720E4BCB53}" type="slidenum">
              <a:rPr lang="en-US" smtClean="0">
                <a:solidFill>
                  <a:srgbClr val="464646"/>
                </a:solidFill>
              </a:rPr>
              <a:pPr/>
              <a:t>‹#›</a:t>
            </a:fld>
            <a:endParaRPr lang="en-US" dirty="0">
              <a:solidFill>
                <a:srgbClr val="464646"/>
              </a:solidFill>
            </a:endParaRPr>
          </a:p>
        </p:txBody>
      </p:sp>
      <p:sp>
        <p:nvSpPr>
          <p:cNvPr id="7" name="Footer Placeholder 6"/>
          <p:cNvSpPr>
            <a:spLocks noGrp="1"/>
          </p:cNvSpPr>
          <p:nvPr>
            <p:ph type="ftr" sz="quarter" idx="13"/>
          </p:nvPr>
        </p:nvSpPr>
        <p:spPr>
          <a:xfrm>
            <a:off x="455613" y="4727448"/>
            <a:ext cx="2895600" cy="201168"/>
          </a:xfrm>
        </p:spPr>
        <p:txBody>
          <a:bodyPr/>
          <a:lstStyle>
            <a:lvl1pPr>
              <a:defRPr>
                <a:latin typeface="Arial"/>
                <a:cs typeface="Arial"/>
              </a:defRPr>
            </a:lvl1pPr>
          </a:lstStyle>
          <a:p>
            <a:r>
              <a:rPr lang="de-DE" smtClean="0">
                <a:solidFill>
                  <a:srgbClr val="464646"/>
                </a:solidFill>
              </a:rPr>
              <a:t>Watson IoT / Presentation Title / Date</a:t>
            </a:r>
            <a:endParaRPr lang="de-DE" dirty="0" smtClean="0">
              <a:solidFill>
                <a:srgbClr val="464646"/>
              </a:solidFill>
            </a:endParaRPr>
          </a:p>
        </p:txBody>
      </p:sp>
      <p:sp>
        <p:nvSpPr>
          <p:cNvPr id="8" name="Date Placeholder 7"/>
          <p:cNvSpPr>
            <a:spLocks noGrp="1"/>
          </p:cNvSpPr>
          <p:nvPr>
            <p:ph type="dt" sz="half" idx="14"/>
          </p:nvPr>
        </p:nvSpPr>
        <p:spPr>
          <a:xfrm>
            <a:off x="7105968" y="4727448"/>
            <a:ext cx="1809432" cy="201168"/>
          </a:xfrm>
        </p:spPr>
        <p:txBody>
          <a:bodyPr/>
          <a:lstStyle>
            <a:lvl1pPr>
              <a:defRPr>
                <a:latin typeface="Arial"/>
                <a:cs typeface="Arial"/>
              </a:defRPr>
            </a:lvl1pPr>
          </a:lstStyle>
          <a:p>
            <a:fld id="{341139FA-1889-3940-97FE-0A8690814D63}" type="datetime1">
              <a:rPr lang="en-US" smtClean="0">
                <a:solidFill>
                  <a:srgbClr val="464646"/>
                </a:solidFill>
              </a:rPr>
              <a:pPr/>
              <a:t>11/15/2016</a:t>
            </a:fld>
            <a:endParaRPr lang="en-US" dirty="0">
              <a:solidFill>
                <a:srgbClr val="464646"/>
              </a:solidFill>
            </a:endParaRPr>
          </a:p>
        </p:txBody>
      </p:sp>
      <p:sp>
        <p:nvSpPr>
          <p:cNvPr id="11" name="Title 10"/>
          <p:cNvSpPr>
            <a:spLocks noGrp="1"/>
          </p:cNvSpPr>
          <p:nvPr>
            <p:ph type="title"/>
          </p:nvPr>
        </p:nvSpPr>
        <p:spPr>
          <a:xfrm>
            <a:off x="227013" y="179388"/>
            <a:ext cx="1783080" cy="1600200"/>
          </a:xfrm>
        </p:spPr>
        <p:txBody>
          <a:bodyPr/>
          <a:lstStyle>
            <a:lvl1pPr>
              <a:defRPr>
                <a:latin typeface="Arial"/>
                <a:cs typeface="Arial"/>
              </a:defRPr>
            </a:lvl1pPr>
          </a:lstStyle>
          <a:p>
            <a:r>
              <a:rPr lang="en-US" smtClean="0"/>
              <a:t>Click to edit Master title style</a:t>
            </a:r>
            <a:endParaRPr lang="en-US" dirty="0"/>
          </a:p>
        </p:txBody>
      </p:sp>
      <p:pic>
        <p:nvPicPr>
          <p:cNvPr id="91" name="Picture 90" descr="ibm_gry.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7013" y="4795547"/>
            <a:ext cx="294382" cy="119353"/>
          </a:xfrm>
          <a:prstGeom prst="rect">
            <a:avLst/>
          </a:prstGeom>
        </p:spPr>
      </p:pic>
      <p:pic>
        <p:nvPicPr>
          <p:cNvPr id="2" name="Picture 1" descr="WatsonIoT_Logotype_Pos_RGB_BETA.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2359152"/>
            <a:ext cx="1540498" cy="219456"/>
          </a:xfrm>
          <a:prstGeom prst="rect">
            <a:avLst/>
          </a:prstGeom>
        </p:spPr>
      </p:pic>
    </p:spTree>
    <p:extLst>
      <p:ext uri="{BB962C8B-B14F-4D97-AF65-F5344CB8AC3E}">
        <p14:creationId xmlns:p14="http://schemas.microsoft.com/office/powerpoint/2010/main" val="831796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676656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F649464-4061-754F-B5FD-457AEB0DE001}" type="datetime1">
              <a:rPr lang="en-US" smtClean="0">
                <a:solidFill>
                  <a:srgbClr val="464646"/>
                </a:solidFill>
              </a:rPr>
              <a:pPr/>
              <a:t>11/15/2016</a:t>
            </a:fld>
            <a:endParaRPr lang="en-US" dirty="0">
              <a:solidFill>
                <a:srgbClr val="464646"/>
              </a:solidFill>
            </a:endParaRPr>
          </a:p>
        </p:txBody>
      </p:sp>
      <p:sp>
        <p:nvSpPr>
          <p:cNvPr id="5" name="Footer Placeholder 4"/>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extLst>
      <p:ext uri="{BB962C8B-B14F-4D97-AF65-F5344CB8AC3E}">
        <p14:creationId xmlns:p14="http://schemas.microsoft.com/office/powerpoint/2010/main" val="1387518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C00949-FE86-9D4C-A513-AA59531454D8}" type="datetime1">
              <a:rPr lang="en-US" smtClean="0">
                <a:solidFill>
                  <a:srgbClr val="464646"/>
                </a:solidFill>
              </a:rPr>
              <a:pPr/>
              <a:t>11/15/2016</a:t>
            </a:fld>
            <a:endParaRPr lang="en-US" dirty="0">
              <a:solidFill>
                <a:srgbClr val="464646"/>
              </a:solidFill>
            </a:endParaRPr>
          </a:p>
        </p:txBody>
      </p:sp>
      <p:sp>
        <p:nvSpPr>
          <p:cNvPr id="5" name="Footer Placeholder 4"/>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Title 6"/>
          <p:cNvSpPr>
            <a:spLocks noGrp="1"/>
          </p:cNvSpPr>
          <p:nvPr>
            <p:ph type="title"/>
          </p:nvPr>
        </p:nvSpPr>
        <p:spPr>
          <a:xfrm>
            <a:off x="227012" y="179388"/>
            <a:ext cx="402336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737895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4 Title and 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6C050A-6038-A646-A935-282770D06045}" type="datetime1">
              <a:rPr lang="en-US" smtClean="0">
                <a:solidFill>
                  <a:srgbClr val="464646"/>
                </a:solidFill>
              </a:rPr>
              <a:pPr/>
              <a:t>11/15/2016</a:t>
            </a:fld>
            <a:endParaRPr lang="en-US" dirty="0">
              <a:solidFill>
                <a:srgbClr val="464646"/>
              </a:solidFill>
            </a:endParaRPr>
          </a:p>
        </p:txBody>
      </p:sp>
      <p:sp>
        <p:nvSpPr>
          <p:cNvPr id="5" name="Footer Placeholder 4"/>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7" name="Content Placeholder 2"/>
          <p:cNvSpPr>
            <a:spLocks noGrp="1"/>
          </p:cNvSpPr>
          <p:nvPr>
            <p:ph idx="13"/>
          </p:nvPr>
        </p:nvSpPr>
        <p:spPr>
          <a:xfrm>
            <a:off x="4343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6629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3559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5 Title and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399" y="179388"/>
            <a:ext cx="33832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8B643E-2E47-3441-A23A-E9F99FBC3E51}" type="datetime1">
              <a:rPr lang="en-US" smtClean="0">
                <a:solidFill>
                  <a:srgbClr val="464646"/>
                </a:solidFill>
              </a:rPr>
              <a:pPr/>
              <a:t>11/15/2016</a:t>
            </a:fld>
            <a:endParaRPr lang="en-US" dirty="0">
              <a:solidFill>
                <a:srgbClr val="464646"/>
              </a:solidFill>
            </a:endParaRPr>
          </a:p>
        </p:txBody>
      </p:sp>
      <p:sp>
        <p:nvSpPr>
          <p:cNvPr id="5" name="Footer Placeholder 4"/>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Content Placeholder 2"/>
          <p:cNvSpPr>
            <a:spLocks noGrp="1"/>
          </p:cNvSpPr>
          <p:nvPr>
            <p:ph idx="14"/>
          </p:nvPr>
        </p:nvSpPr>
        <p:spPr>
          <a:xfrm>
            <a:off x="5489588" y="179388"/>
            <a:ext cx="33832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220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6 Titl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2976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820FB6-B1D4-9B4B-B243-31460C68EB94}" type="datetime1">
              <a:rPr lang="en-US" smtClean="0">
                <a:solidFill>
                  <a:srgbClr val="464646"/>
                </a:solidFill>
              </a:rPr>
              <a:pPr/>
              <a:t>11/15/2016</a:t>
            </a:fld>
            <a:endParaRPr lang="en-US" dirty="0">
              <a:solidFill>
                <a:srgbClr val="464646"/>
              </a:solidFill>
            </a:endParaRPr>
          </a:p>
        </p:txBody>
      </p:sp>
      <p:sp>
        <p:nvSpPr>
          <p:cNvPr id="5" name="Footer Placeholder 4"/>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Title 7"/>
          <p:cNvSpPr>
            <a:spLocks noGrp="1"/>
          </p:cNvSpPr>
          <p:nvPr>
            <p:ph type="title"/>
          </p:nvPr>
        </p:nvSpPr>
        <p:spPr>
          <a:xfrm>
            <a:off x="227012" y="179388"/>
            <a:ext cx="4297680" cy="4343400"/>
          </a:xfrm>
        </p:spPr>
        <p:txBody>
          <a:bodyPr/>
          <a:lstStyle>
            <a:lvl1pPr>
              <a:defRPr sz="1600"/>
            </a:lvl1pPr>
          </a:lstStyle>
          <a:p>
            <a:r>
              <a:rPr lang="en-US" smtClean="0"/>
              <a:t>Click to edit Master title style</a:t>
            </a:r>
            <a:endParaRPr lang="en-US" dirty="0"/>
          </a:p>
        </p:txBody>
      </p:sp>
    </p:spTree>
    <p:extLst>
      <p:ext uri="{BB962C8B-B14F-4D97-AF65-F5344CB8AC3E}">
        <p14:creationId xmlns:p14="http://schemas.microsoft.com/office/powerpoint/2010/main" val="3562200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6 Quot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2976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5F0896-4A55-8C49-B824-CE68B1CFA727}" type="datetime1">
              <a:rPr lang="en-US" smtClean="0">
                <a:solidFill>
                  <a:srgbClr val="464646"/>
                </a:solidFill>
              </a:rPr>
              <a:pPr/>
              <a:t>11/15/2016</a:t>
            </a:fld>
            <a:endParaRPr lang="en-US" dirty="0">
              <a:solidFill>
                <a:srgbClr val="464646"/>
              </a:solidFill>
            </a:endParaRPr>
          </a:p>
        </p:txBody>
      </p:sp>
      <p:sp>
        <p:nvSpPr>
          <p:cNvPr id="5" name="Footer Placeholder 4"/>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8" name="Title 7"/>
          <p:cNvSpPr>
            <a:spLocks noGrp="1"/>
          </p:cNvSpPr>
          <p:nvPr>
            <p:ph type="title"/>
          </p:nvPr>
        </p:nvSpPr>
        <p:spPr>
          <a:xfrm>
            <a:off x="137160" y="179388"/>
            <a:ext cx="4297680" cy="4343400"/>
          </a:xfrm>
        </p:spPr>
        <p:txBody>
          <a:bodyPr/>
          <a:lstStyle>
            <a:lvl1pPr marL="109728" indent="-109728">
              <a:defRPr sz="2200"/>
            </a:lvl1pPr>
          </a:lstStyle>
          <a:p>
            <a:r>
              <a:rPr lang="en-US" smtClean="0"/>
              <a:t>Click to edit Master title style</a:t>
            </a:r>
            <a:endParaRPr lang="en-US" dirty="0"/>
          </a:p>
        </p:txBody>
      </p:sp>
    </p:spTree>
    <p:extLst>
      <p:ext uri="{BB962C8B-B14F-4D97-AF65-F5344CB8AC3E}">
        <p14:creationId xmlns:p14="http://schemas.microsoft.com/office/powerpoint/2010/main" val="20763291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7 Text only (big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AF68A0-B754-614E-95F8-BDE253C1EFDC}" type="datetime1">
              <a:rPr lang="en-US" smtClean="0">
                <a:solidFill>
                  <a:srgbClr val="464646"/>
                </a:solidFill>
              </a:rPr>
              <a:pPr/>
              <a:t>11/15/2016</a:t>
            </a:fld>
            <a:endParaRPr lang="en-US" dirty="0">
              <a:solidFill>
                <a:srgbClr val="464646"/>
              </a:solidFill>
            </a:endParaRPr>
          </a:p>
        </p:txBody>
      </p:sp>
      <p:sp>
        <p:nvSpPr>
          <p:cNvPr id="5" name="Footer Placeholder 4"/>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3" name="Title 2"/>
          <p:cNvSpPr>
            <a:spLocks noGrp="1"/>
          </p:cNvSpPr>
          <p:nvPr>
            <p:ph type="title"/>
          </p:nvPr>
        </p:nvSpPr>
        <p:spPr>
          <a:xfrm>
            <a:off x="227012" y="98108"/>
            <a:ext cx="8571547" cy="4343400"/>
          </a:xfrm>
        </p:spPr>
        <p:txBody>
          <a:bodyPr/>
          <a:lstStyle>
            <a:lvl1pPr>
              <a:defRPr sz="4200"/>
            </a:lvl1pPr>
          </a:lstStyle>
          <a:p>
            <a:r>
              <a:rPr lang="en-US" smtClean="0"/>
              <a:t>Click to edit Master title style</a:t>
            </a:r>
            <a:endParaRPr lang="en-US" dirty="0"/>
          </a:p>
        </p:txBody>
      </p:sp>
    </p:spTree>
    <p:extLst>
      <p:ext uri="{BB962C8B-B14F-4D97-AF65-F5344CB8AC3E}">
        <p14:creationId xmlns:p14="http://schemas.microsoft.com/office/powerpoint/2010/main" val="30204693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82FD6F-CE84-2945-B4EA-F5DF437E9751}" type="datetime1">
              <a:rPr lang="en-US" smtClean="0">
                <a:solidFill>
                  <a:srgbClr val="464646"/>
                </a:solidFill>
              </a:rPr>
              <a:pPr/>
              <a:t>11/15/2016</a:t>
            </a:fld>
            <a:endParaRPr lang="en-US" dirty="0">
              <a:solidFill>
                <a:srgbClr val="464646"/>
              </a:solidFill>
            </a:endParaRPr>
          </a:p>
        </p:txBody>
      </p:sp>
      <p:sp>
        <p:nvSpPr>
          <p:cNvPr id="4" name="Footer Placeholder 3"/>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6" name="Title 5"/>
          <p:cNvSpPr>
            <a:spLocks noGrp="1"/>
          </p:cNvSpPr>
          <p:nvPr>
            <p:ph type="title"/>
          </p:nvPr>
        </p:nvSpPr>
        <p:spPr>
          <a:xfrm>
            <a:off x="227012" y="179388"/>
            <a:ext cx="4297680" cy="4343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99399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9 Divi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047626-A637-CD4E-A5A4-F353FD4C289C}" type="datetime1">
              <a:rPr lang="en-US" smtClean="0">
                <a:solidFill>
                  <a:srgbClr val="464646"/>
                </a:solidFill>
              </a:rPr>
              <a:pPr/>
              <a:t>11/15/2016</a:t>
            </a:fld>
            <a:endParaRPr lang="en-US" dirty="0">
              <a:solidFill>
                <a:srgbClr val="464646"/>
              </a:solidFill>
            </a:endParaRPr>
          </a:p>
        </p:txBody>
      </p:sp>
      <p:sp>
        <p:nvSpPr>
          <p:cNvPr id="4" name="Footer Placeholder 3"/>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
        <p:nvSpPr>
          <p:cNvPr id="6" name="Title 5"/>
          <p:cNvSpPr>
            <a:spLocks noGrp="1"/>
          </p:cNvSpPr>
          <p:nvPr>
            <p:ph type="title"/>
          </p:nvPr>
        </p:nvSpPr>
        <p:spPr>
          <a:xfrm>
            <a:off x="227012" y="179388"/>
            <a:ext cx="4297680" cy="2286000"/>
          </a:xfrm>
        </p:spPr>
        <p:txBody>
          <a:bodyPr/>
          <a:lstStyle>
            <a:lvl1pPr>
              <a:defRPr sz="1600"/>
            </a:lvl1pPr>
          </a:lstStyle>
          <a:p>
            <a:r>
              <a:rPr lang="en-US" smtClean="0"/>
              <a:t>Click to edit Master title style</a:t>
            </a:r>
            <a:endParaRPr lang="en-US" dirty="0"/>
          </a:p>
        </p:txBody>
      </p:sp>
    </p:spTree>
    <p:extLst>
      <p:ext uri="{BB962C8B-B14F-4D97-AF65-F5344CB8AC3E}">
        <p14:creationId xmlns:p14="http://schemas.microsoft.com/office/powerpoint/2010/main" val="424692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er page">
    <p:spTree>
      <p:nvGrpSpPr>
        <p:cNvPr id="1" name=""/>
        <p:cNvGrpSpPr/>
        <p:nvPr/>
      </p:nvGrpSpPr>
      <p:grpSpPr>
        <a:xfrm>
          <a:off x="0" y="0"/>
          <a:ext cx="0" cy="0"/>
          <a:chOff x="0" y="0"/>
          <a:chExt cx="0" cy="0"/>
        </a:xfrm>
      </p:grpSpPr>
      <p:pic>
        <p:nvPicPr>
          <p:cNvPr id="3" name="Picture 3" descr="Untitled-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05725" y="4859338"/>
            <a:ext cx="822325"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0"/>
          <p:cNvSpPr txBox="1">
            <a:spLocks noChangeArrowheads="1"/>
          </p:cNvSpPr>
          <p:nvPr userDrawn="1"/>
        </p:nvSpPr>
        <p:spPr bwMode="auto">
          <a:xfrm>
            <a:off x="8355013" y="4851400"/>
            <a:ext cx="339725" cy="107950"/>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1306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1306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1306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1306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50000"/>
              </a:spcBef>
              <a:defRPr/>
            </a:pPr>
            <a:fld id="{FBD8DB8D-FFD7-4877-82A7-E1203BD204B7}" type="slidenum">
              <a:rPr lang="en-US" altLang="en-US" sz="700" smtClean="0">
                <a:solidFill>
                  <a:srgbClr val="000000"/>
                </a:solidFill>
                <a:cs typeface="Arial" panose="020B0604020202020204" pitchFamily="34" charset="0"/>
              </a:rPr>
              <a:pPr algn="r" eaLnBrk="1" hangingPunct="1">
                <a:spcBef>
                  <a:spcPct val="50000"/>
                </a:spcBef>
                <a:defRPr/>
              </a:pPr>
              <a:t>‹#›</a:t>
            </a:fld>
            <a:endParaRPr lang="en-US" altLang="en-US" sz="700" dirty="0" smtClean="0">
              <a:solidFill>
                <a:srgbClr val="000000"/>
              </a:solidFill>
              <a:cs typeface="Arial" panose="020B0604020202020204" pitchFamily="34" charset="0"/>
            </a:endParaRPr>
          </a:p>
        </p:txBody>
      </p:sp>
      <p:pic>
        <p:nvPicPr>
          <p:cNvPr id="5" name="Picture 5"/>
          <p:cNvPicPr preferRelativeResize="0">
            <a:picLocks/>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7675" y="4795838"/>
            <a:ext cx="3603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457200" y="2346961"/>
            <a:ext cx="6279378" cy="430887"/>
          </a:xfrm>
        </p:spPr>
        <p:txBody>
          <a:bodyPr anchor="ctr"/>
          <a:lstStyle>
            <a:lvl1pPr>
              <a:defRPr sz="28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01357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0 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3297C-B334-D048-84B1-2A1BFAE625F4}" type="datetime1">
              <a:rPr lang="en-US" smtClean="0">
                <a:solidFill>
                  <a:srgbClr val="464646"/>
                </a:solidFill>
              </a:rPr>
              <a:pPr/>
              <a:t>11/15/2016</a:t>
            </a:fld>
            <a:endParaRPr lang="en-US" dirty="0">
              <a:solidFill>
                <a:srgbClr val="464646"/>
              </a:solidFill>
            </a:endParaRPr>
          </a:p>
        </p:txBody>
      </p:sp>
      <p:sp>
        <p:nvSpPr>
          <p:cNvPr id="3" name="Footer Placeholder 2"/>
          <p:cNvSpPr>
            <a:spLocks noGrp="1"/>
          </p:cNvSpPr>
          <p:nvPr>
            <p:ph type="ftr" sz="quarter" idx="11"/>
          </p:nvPr>
        </p:nvSpPr>
        <p:spPr/>
        <p:txBody>
          <a:bodyPr/>
          <a:lstStyle/>
          <a:p>
            <a:r>
              <a:rPr lang="de-DE" smtClean="0">
                <a:solidFill>
                  <a:srgbClr val="464646"/>
                </a:solidFill>
              </a:rPr>
              <a:t>Watson IoT / Presentation Title / Date</a:t>
            </a:r>
            <a:endParaRPr lang="en-US" dirty="0">
              <a:solidFill>
                <a:srgbClr val="464646"/>
              </a:solidFill>
            </a:endParaRPr>
          </a:p>
        </p:txBody>
      </p:sp>
      <p:sp>
        <p:nvSpPr>
          <p:cNvPr id="4" name="Slide Number Placeholder 3"/>
          <p:cNvSpPr>
            <a:spLocks noGrp="1"/>
          </p:cNvSpPr>
          <p:nvPr>
            <p:ph type="sldNum" sz="quarter" idx="12"/>
          </p:nvPr>
        </p:nvSpPr>
        <p:spPr/>
        <p:txBody>
          <a:bodyPr/>
          <a:lstStyle/>
          <a:p>
            <a:fld id="{E4DBDE34-E9B5-E04F-B662-69720E4BCB53}" type="slidenum">
              <a:rPr lang="en-US" smtClean="0">
                <a:solidFill>
                  <a:srgbClr val="464646"/>
                </a:solidFill>
              </a:rPr>
              <a:pPr/>
              <a:t>‹#›</a:t>
            </a:fld>
            <a:endParaRPr lang="en-US" dirty="0">
              <a:solidFill>
                <a:srgbClr val="464646"/>
              </a:solidFill>
            </a:endParaRPr>
          </a:p>
        </p:txBody>
      </p:sp>
    </p:spTree>
    <p:extLst>
      <p:ext uri="{BB962C8B-B14F-4D97-AF65-F5344CB8AC3E}">
        <p14:creationId xmlns:p14="http://schemas.microsoft.com/office/powerpoint/2010/main" val="1369459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page">
    <p:spTree>
      <p:nvGrpSpPr>
        <p:cNvPr id="1" name=""/>
        <p:cNvGrpSpPr/>
        <p:nvPr/>
      </p:nvGrpSpPr>
      <p:grpSpPr>
        <a:xfrm>
          <a:off x="0" y="0"/>
          <a:ext cx="0" cy="0"/>
          <a:chOff x="0" y="0"/>
          <a:chExt cx="0" cy="0"/>
        </a:xfrm>
      </p:grpSpPr>
      <p:pic>
        <p:nvPicPr>
          <p:cNvPr id="4" name="Picture 3" descr="Untitled-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05725" y="4859338"/>
            <a:ext cx="822325"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0"/>
          <p:cNvSpPr txBox="1">
            <a:spLocks noChangeArrowheads="1"/>
          </p:cNvSpPr>
          <p:nvPr userDrawn="1"/>
        </p:nvSpPr>
        <p:spPr bwMode="auto">
          <a:xfrm>
            <a:off x="8355013" y="4851400"/>
            <a:ext cx="339725" cy="107950"/>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1306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1306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1306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1306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50000"/>
              </a:spcBef>
              <a:defRPr/>
            </a:pPr>
            <a:fld id="{17C1223F-2DC4-4C7F-9068-269E85C91EDC}" type="slidenum">
              <a:rPr lang="en-US" altLang="en-US" sz="700" smtClean="0">
                <a:solidFill>
                  <a:srgbClr val="000000"/>
                </a:solidFill>
                <a:cs typeface="Arial" panose="020B0604020202020204" pitchFamily="34" charset="0"/>
              </a:rPr>
              <a:pPr algn="r" eaLnBrk="1" hangingPunct="1">
                <a:spcBef>
                  <a:spcPct val="50000"/>
                </a:spcBef>
                <a:defRPr/>
              </a:pPr>
              <a:t>‹#›</a:t>
            </a:fld>
            <a:endParaRPr lang="en-US" altLang="en-US" sz="700" dirty="0" smtClean="0">
              <a:solidFill>
                <a:srgbClr val="000000"/>
              </a:solidFill>
              <a:cs typeface="Arial" panose="020B0604020202020204" pitchFamily="34" charset="0"/>
            </a:endParaRPr>
          </a:p>
        </p:txBody>
      </p:sp>
      <p:pic>
        <p:nvPicPr>
          <p:cNvPr id="7" name="Picture 5"/>
          <p:cNvPicPr preferRelativeResize="0">
            <a:picLocks/>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7675" y="4795838"/>
            <a:ext cx="3603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p:spPr>
        <p:txBody>
          <a:bodyPr rtlCol="0">
            <a:normAutofit/>
          </a:bodyPr>
          <a:lstStyle/>
          <a:p>
            <a:pPr lvl="0"/>
            <a:endParaRPr lang="en-US" noProof="0" dirty="0"/>
          </a:p>
        </p:txBody>
      </p:sp>
      <p:sp>
        <p:nvSpPr>
          <p:cNvPr id="6" name="Title 1"/>
          <p:cNvSpPr>
            <a:spLocks noGrp="1"/>
          </p:cNvSpPr>
          <p:nvPr>
            <p:ph type="title"/>
          </p:nvPr>
        </p:nvSpPr>
        <p:spPr>
          <a:xfrm>
            <a:off x="457200" y="2346961"/>
            <a:ext cx="6279378" cy="430887"/>
          </a:xfrm>
        </p:spPr>
        <p:txBody>
          <a:bodyPr anchor="ctr"/>
          <a:lstStyle>
            <a:lvl1pPr>
              <a:defRPr sz="2800">
                <a:solidFill>
                  <a:srgbClr val="FFFFF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98346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content, quote">
    <p:spTree>
      <p:nvGrpSpPr>
        <p:cNvPr id="1" name=""/>
        <p:cNvGrpSpPr/>
        <p:nvPr/>
      </p:nvGrpSpPr>
      <p:grpSpPr>
        <a:xfrm>
          <a:off x="0" y="0"/>
          <a:ext cx="0" cy="0"/>
          <a:chOff x="0" y="0"/>
          <a:chExt cx="0" cy="0"/>
        </a:xfrm>
      </p:grpSpPr>
      <p:pic>
        <p:nvPicPr>
          <p:cNvPr id="5" name="Picture 3" descr="Untitled-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05725" y="4859338"/>
            <a:ext cx="822325"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0"/>
          <p:cNvSpPr txBox="1">
            <a:spLocks noChangeArrowheads="1"/>
          </p:cNvSpPr>
          <p:nvPr userDrawn="1"/>
        </p:nvSpPr>
        <p:spPr bwMode="auto">
          <a:xfrm>
            <a:off x="8355013" y="4851400"/>
            <a:ext cx="339725" cy="107950"/>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1306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1306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1306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1306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50000"/>
              </a:spcBef>
              <a:defRPr/>
            </a:pPr>
            <a:fld id="{94A536C1-B341-4BCA-A25D-2D82B84DA0FA}" type="slidenum">
              <a:rPr lang="en-US" altLang="en-US" sz="700" smtClean="0">
                <a:solidFill>
                  <a:srgbClr val="000000"/>
                </a:solidFill>
                <a:cs typeface="Arial" panose="020B0604020202020204" pitchFamily="34" charset="0"/>
              </a:rPr>
              <a:pPr algn="r" eaLnBrk="1" hangingPunct="1">
                <a:spcBef>
                  <a:spcPct val="50000"/>
                </a:spcBef>
                <a:defRPr/>
              </a:pPr>
              <a:t>‹#›</a:t>
            </a:fld>
            <a:endParaRPr lang="en-US" altLang="en-US" sz="700" dirty="0" smtClean="0">
              <a:solidFill>
                <a:srgbClr val="000000"/>
              </a:solidFill>
              <a:cs typeface="Arial" panose="020B0604020202020204" pitchFamily="34" charset="0"/>
            </a:endParaRPr>
          </a:p>
        </p:txBody>
      </p:sp>
      <p:pic>
        <p:nvPicPr>
          <p:cNvPr id="7" name="Picture 5"/>
          <p:cNvPicPr preferRelativeResize="0">
            <a:picLocks/>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47675" y="4795838"/>
            <a:ext cx="3603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idx="10"/>
          </p:nvPr>
        </p:nvSpPr>
        <p:spPr>
          <a:xfrm>
            <a:off x="457200" y="1936540"/>
            <a:ext cx="4675717" cy="1654325"/>
          </a:xfrm>
        </p:spPr>
        <p:txBody>
          <a:bodyPr>
            <a:normAutofit/>
          </a:bodyPr>
          <a:lstStyle>
            <a:lvl1pPr marL="0" indent="0">
              <a:lnSpc>
                <a:spcPts val="3600"/>
              </a:lnSpc>
              <a:spcAft>
                <a:spcPts val="1200"/>
              </a:spcAft>
              <a:defRPr sz="300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endParaRPr lang="en-US" dirty="0"/>
          </a:p>
        </p:txBody>
      </p:sp>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6523" y="1051561"/>
            <a:ext cx="7129611" cy="851111"/>
          </a:xfrm>
        </p:spPr>
        <p:txBody>
          <a:bodyPr>
            <a:normAutofit/>
          </a:bodyPr>
          <a:lstStyle>
            <a:lvl1pPr>
              <a:defRPr sz="2000">
                <a:solidFill>
                  <a:srgbClr val="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27322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68713" y="2211388"/>
            <a:ext cx="18034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Untitled-1.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05725" y="4859338"/>
            <a:ext cx="822325"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0"/>
          <p:cNvSpPr txBox="1">
            <a:spLocks noChangeArrowheads="1"/>
          </p:cNvSpPr>
          <p:nvPr userDrawn="1"/>
        </p:nvSpPr>
        <p:spPr bwMode="auto">
          <a:xfrm>
            <a:off x="8355013" y="4851400"/>
            <a:ext cx="339725" cy="107950"/>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1306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1306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1306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1306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306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50000"/>
              </a:spcBef>
              <a:defRPr/>
            </a:pPr>
            <a:fld id="{733DA49C-C62D-4ACB-AFB2-7B6F8E3BD73C}" type="slidenum">
              <a:rPr lang="en-US" altLang="en-US" sz="700" smtClean="0">
                <a:solidFill>
                  <a:srgbClr val="000000"/>
                </a:solidFill>
                <a:cs typeface="Arial" panose="020B0604020202020204" pitchFamily="34" charset="0"/>
              </a:rPr>
              <a:pPr algn="r" eaLnBrk="1" hangingPunct="1">
                <a:spcBef>
                  <a:spcPct val="50000"/>
                </a:spcBef>
                <a:defRPr/>
              </a:pPr>
              <a:t>‹#›</a:t>
            </a:fld>
            <a:endParaRPr lang="en-US" altLang="en-US" sz="700" dirty="0" smtClean="0">
              <a:solidFill>
                <a:srgbClr val="000000"/>
              </a:solidFill>
              <a:cs typeface="Arial" panose="020B0604020202020204" pitchFamily="34" charset="0"/>
            </a:endParaRPr>
          </a:p>
        </p:txBody>
      </p:sp>
      <p:pic>
        <p:nvPicPr>
          <p:cNvPr id="5" name="Picture 6"/>
          <p:cNvPicPr preferRelativeResize="0">
            <a:picLocks/>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47675" y="4795838"/>
            <a:ext cx="36036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640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105968" y="4727448"/>
            <a:ext cx="1809432" cy="201168"/>
          </a:xfrm>
          <a:prstGeom prst="rect">
            <a:avLst/>
          </a:prstGeom>
        </p:spPr>
        <p:txBody>
          <a:bodyPr/>
          <a:lstStyle/>
          <a:p>
            <a:fld id="{BDC00949-FE86-9D4C-A513-AA59531454D8}" type="datetime1">
              <a:rPr lang="en-US" smtClean="0"/>
              <a:t>11/15/2016</a:t>
            </a:fld>
            <a:endParaRPr lang="en-US" dirty="0"/>
          </a:p>
        </p:txBody>
      </p:sp>
      <p:sp>
        <p:nvSpPr>
          <p:cNvPr id="5" name="Footer Placeholder 4"/>
          <p:cNvSpPr>
            <a:spLocks noGrp="1"/>
          </p:cNvSpPr>
          <p:nvPr>
            <p:ph type="ftr" sz="quarter" idx="11"/>
          </p:nvPr>
        </p:nvSpPr>
        <p:spPr>
          <a:xfrm>
            <a:off x="455613" y="4727448"/>
            <a:ext cx="2895600" cy="201168"/>
          </a:xfrm>
          <a:prstGeom prst="rect">
            <a:avLst/>
          </a:prstGeom>
        </p:spPr>
        <p:txBody>
          <a:bodyPr/>
          <a:lstStyle/>
          <a:p>
            <a:r>
              <a:rPr lang="de-DE" smtClean="0"/>
              <a:t>Watson IoT / Presentation Title / Date</a:t>
            </a:r>
            <a:endParaRPr lang="en-US" dirty="0"/>
          </a:p>
        </p:txBody>
      </p:sp>
      <p:sp>
        <p:nvSpPr>
          <p:cNvPr id="6" name="Slide Number Placeholder 5"/>
          <p:cNvSpPr>
            <a:spLocks noGrp="1"/>
          </p:cNvSpPr>
          <p:nvPr>
            <p:ph type="sldNum" sz="quarter" idx="12"/>
          </p:nvPr>
        </p:nvSpPr>
        <p:spPr>
          <a:xfrm>
            <a:off x="228600" y="4727448"/>
            <a:ext cx="210312" cy="201168"/>
          </a:xfrm>
          <a:prstGeom prst="rect">
            <a:avLst/>
          </a:prstGeom>
        </p:spPr>
        <p:txBody>
          <a:bodyPr/>
          <a:lstStyle/>
          <a:p>
            <a:fld id="{E4DBDE34-E9B5-E04F-B662-69720E4BCB53}" type="slidenum">
              <a:rPr lang="en-US" smtClean="0"/>
              <a:t>‹#›</a:t>
            </a:fld>
            <a:endParaRPr lang="en-US" dirty="0"/>
          </a:p>
        </p:txBody>
      </p:sp>
      <p:sp>
        <p:nvSpPr>
          <p:cNvPr id="7" name="Title 6"/>
          <p:cNvSpPr>
            <a:spLocks noGrp="1"/>
          </p:cNvSpPr>
          <p:nvPr>
            <p:ph type="title"/>
          </p:nvPr>
        </p:nvSpPr>
        <p:spPr>
          <a:xfrm>
            <a:off x="227012" y="179388"/>
            <a:ext cx="402336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064831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06 Titl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2976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105968" y="4727448"/>
            <a:ext cx="1809432" cy="201168"/>
          </a:xfrm>
          <a:prstGeom prst="rect">
            <a:avLst/>
          </a:prstGeom>
        </p:spPr>
        <p:txBody>
          <a:bodyPr/>
          <a:lstStyle/>
          <a:p>
            <a:fld id="{D3820FB6-B1D4-9B4B-B243-31460C68EB94}" type="datetime1">
              <a:rPr lang="en-US" smtClean="0"/>
              <a:t>11/15/2016</a:t>
            </a:fld>
            <a:endParaRPr lang="en-US" dirty="0"/>
          </a:p>
        </p:txBody>
      </p:sp>
      <p:sp>
        <p:nvSpPr>
          <p:cNvPr id="5" name="Footer Placeholder 4"/>
          <p:cNvSpPr>
            <a:spLocks noGrp="1"/>
          </p:cNvSpPr>
          <p:nvPr>
            <p:ph type="ftr" sz="quarter" idx="11"/>
          </p:nvPr>
        </p:nvSpPr>
        <p:spPr>
          <a:xfrm>
            <a:off x="455613" y="4727448"/>
            <a:ext cx="2895600" cy="201168"/>
          </a:xfrm>
          <a:prstGeom prst="rect">
            <a:avLst/>
          </a:prstGeom>
        </p:spPr>
        <p:txBody>
          <a:bodyPr/>
          <a:lstStyle/>
          <a:p>
            <a:r>
              <a:rPr lang="de-DE" smtClean="0"/>
              <a:t>Watson IoT / Presentation Title / Date</a:t>
            </a:r>
            <a:endParaRPr lang="en-US" dirty="0"/>
          </a:p>
        </p:txBody>
      </p:sp>
      <p:sp>
        <p:nvSpPr>
          <p:cNvPr id="6" name="Slide Number Placeholder 5"/>
          <p:cNvSpPr>
            <a:spLocks noGrp="1"/>
          </p:cNvSpPr>
          <p:nvPr>
            <p:ph type="sldNum" sz="quarter" idx="12"/>
          </p:nvPr>
        </p:nvSpPr>
        <p:spPr>
          <a:xfrm>
            <a:off x="228600" y="4727448"/>
            <a:ext cx="210312" cy="201168"/>
          </a:xfrm>
          <a:prstGeom prst="rect">
            <a:avLst/>
          </a:prstGeom>
        </p:spPr>
        <p:txBody>
          <a:bodyPr/>
          <a:lstStyle/>
          <a:p>
            <a:fld id="{E4DBDE34-E9B5-E04F-B662-69720E4BCB53}" type="slidenum">
              <a:rPr lang="en-US" smtClean="0"/>
              <a:t>‹#›</a:t>
            </a:fld>
            <a:endParaRPr lang="en-US" dirty="0"/>
          </a:p>
        </p:txBody>
      </p:sp>
      <p:sp>
        <p:nvSpPr>
          <p:cNvPr id="8" name="Title 7"/>
          <p:cNvSpPr>
            <a:spLocks noGrp="1"/>
          </p:cNvSpPr>
          <p:nvPr>
            <p:ph type="title"/>
          </p:nvPr>
        </p:nvSpPr>
        <p:spPr>
          <a:xfrm>
            <a:off x="227012" y="179388"/>
            <a:ext cx="4297680" cy="4343400"/>
          </a:xfrm>
        </p:spPr>
        <p:txBody>
          <a:bodyPr/>
          <a:lstStyle>
            <a:lvl1pPr>
              <a:defRPr sz="1600"/>
            </a:lvl1pPr>
          </a:lstStyle>
          <a:p>
            <a:r>
              <a:rPr lang="en-US" smtClean="0"/>
              <a:t>Click to edit Master title style</a:t>
            </a:r>
            <a:endParaRPr lang="en-US" dirty="0"/>
          </a:p>
        </p:txBody>
      </p:sp>
    </p:spTree>
    <p:extLst>
      <p:ext uri="{BB962C8B-B14F-4D97-AF65-F5344CB8AC3E}">
        <p14:creationId xmlns:p14="http://schemas.microsoft.com/office/powerpoint/2010/main" val="1628140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01 Cover Slide">
    <p:bg>
      <p:bgPr>
        <a:solidFill>
          <a:schemeClr val="tx2"/>
        </a:solidFill>
        <a:effectLst/>
      </p:bgPr>
    </p:bg>
    <p:spTree>
      <p:nvGrpSpPr>
        <p:cNvPr id="1" name=""/>
        <p:cNvGrpSpPr/>
        <p:nvPr/>
      </p:nvGrpSpPr>
      <p:grpSpPr>
        <a:xfrm>
          <a:off x="0" y="0"/>
          <a:ext cx="0" cy="0"/>
          <a:chOff x="0" y="0"/>
          <a:chExt cx="0" cy="0"/>
        </a:xfrm>
      </p:grpSpPr>
      <p:grpSp>
        <p:nvGrpSpPr>
          <p:cNvPr id="4" name="Group 3"/>
          <p:cNvGrpSpPr>
            <a:grpSpLocks noChangeAspect="1"/>
          </p:cNvGrpSpPr>
          <p:nvPr/>
        </p:nvGrpSpPr>
        <p:grpSpPr>
          <a:xfrm>
            <a:off x="228600" y="4797089"/>
            <a:ext cx="290710" cy="117811"/>
            <a:chOff x="1938338" y="2368551"/>
            <a:chExt cx="5260976" cy="2132013"/>
          </a:xfrm>
          <a:solidFill>
            <a:srgbClr val="FFFFFF"/>
          </a:solidFill>
        </p:grpSpPr>
        <p:sp>
          <p:nvSpPr>
            <p:cNvPr id="5" name="Freeform 6"/>
            <p:cNvSpPr>
              <a:spLocks/>
            </p:cNvSpPr>
            <p:nvPr/>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19" name="Rectangle 19"/>
            <p:cNvSpPr>
              <a:spLocks noChangeArrowheads="1"/>
            </p:cNvSpPr>
            <p:nvPr/>
          </p:nvSpPr>
          <p:spPr bwMode="auto">
            <a:xfrm>
              <a:off x="3360743" y="3790954"/>
              <a:ext cx="427045" cy="141292"/>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defTabSz="457200" eaLnBrk="1" fontAlgn="auto" hangingPunct="1">
                <a:spcBef>
                  <a:spcPts val="0"/>
                </a:spcBef>
                <a:spcAft>
                  <a:spcPts val="0"/>
                </a:spcAft>
                <a:defRPr/>
              </a:pPr>
              <a:endParaRPr lang="en-US" dirty="0">
                <a:solidFill>
                  <a:srgbClr val="AEAEAE"/>
                </a:solidFill>
                <a:latin typeface="Arial"/>
                <a:ea typeface="+mn-ea"/>
                <a:cs typeface="Arial"/>
              </a:endParaRPr>
            </a:p>
          </p:txBody>
        </p:sp>
      </p:grpSp>
      <p:pic>
        <p:nvPicPr>
          <p:cNvPr id="46" name="Picture 47" descr="WatsonIoT_Logotype_Rev_RGB_BETA.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050" y="2135188"/>
            <a:ext cx="198596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057400" y="179388"/>
            <a:ext cx="2194560" cy="1600200"/>
          </a:xfrm>
        </p:spPr>
        <p:txBody>
          <a:bodyPr/>
          <a:lstStyle>
            <a:lvl1pPr marL="0" indent="0" algn="l">
              <a:buNone/>
              <a:defRPr>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Title 10"/>
          <p:cNvSpPr>
            <a:spLocks noGrp="1"/>
          </p:cNvSpPr>
          <p:nvPr>
            <p:ph type="title"/>
          </p:nvPr>
        </p:nvSpPr>
        <p:spPr>
          <a:xfrm>
            <a:off x="227013" y="179388"/>
            <a:ext cx="1783080" cy="1600200"/>
          </a:xfrm>
        </p:spPr>
        <p:txBody>
          <a:bodyPr/>
          <a:lstStyle>
            <a:lvl1pPr>
              <a:defRPr>
                <a:latin typeface="Arial"/>
                <a:cs typeface="Arial"/>
              </a:defRPr>
            </a:lvl1pPr>
          </a:lstStyle>
          <a:p>
            <a:r>
              <a:rPr lang="en-US" smtClean="0"/>
              <a:t>Click to edit Master title style</a:t>
            </a:r>
            <a:endParaRPr lang="en-US" dirty="0"/>
          </a:p>
        </p:txBody>
      </p:sp>
      <p:sp>
        <p:nvSpPr>
          <p:cNvPr id="47" name="Slide Number Placeholder 5"/>
          <p:cNvSpPr>
            <a:spLocks noGrp="1"/>
          </p:cNvSpPr>
          <p:nvPr>
            <p:ph type="sldNum" sz="quarter" idx="10"/>
          </p:nvPr>
        </p:nvSpPr>
        <p:spPr>
          <a:xfrm>
            <a:off x="228600" y="4727575"/>
            <a:ext cx="211138" cy="201613"/>
          </a:xfrm>
        </p:spPr>
        <p:txBody>
          <a:bodyPr/>
          <a:lstStyle>
            <a:lvl1pPr>
              <a:defRPr smtClean="0">
                <a:latin typeface="Arial"/>
                <a:cs typeface="Arial"/>
              </a:defRPr>
            </a:lvl1pPr>
          </a:lstStyle>
          <a:p>
            <a:pPr>
              <a:defRPr/>
            </a:pPr>
            <a:fld id="{6D939967-73B5-4C32-AC75-7720FB639FA3}" type="slidenum">
              <a:rPr lang="en-US">
                <a:solidFill>
                  <a:srgbClr val="AEAEAE">
                    <a:tint val="75000"/>
                  </a:srgbClr>
                </a:solidFill>
              </a:rPr>
              <a:pPr>
                <a:defRPr/>
              </a:pPr>
              <a:t>‹#›</a:t>
            </a:fld>
            <a:endParaRPr lang="en-US" dirty="0">
              <a:solidFill>
                <a:srgbClr val="AEAEAE">
                  <a:tint val="75000"/>
                </a:srgbClr>
              </a:solidFill>
            </a:endParaRPr>
          </a:p>
        </p:txBody>
      </p:sp>
      <p:sp>
        <p:nvSpPr>
          <p:cNvPr id="48" name="Footer Placeholder 6"/>
          <p:cNvSpPr>
            <a:spLocks noGrp="1"/>
          </p:cNvSpPr>
          <p:nvPr>
            <p:ph type="ftr" sz="quarter" idx="11"/>
          </p:nvPr>
        </p:nvSpPr>
        <p:spPr/>
        <p:txBody>
          <a:bodyPr/>
          <a:lstStyle>
            <a:lvl1pPr>
              <a:defRPr smtClean="0">
                <a:latin typeface="Arial"/>
                <a:cs typeface="Arial"/>
              </a:defRPr>
            </a:lvl1pPr>
          </a:lstStyle>
          <a:p>
            <a:pPr>
              <a:defRPr/>
            </a:pPr>
            <a:r>
              <a:rPr lang="de-DE">
                <a:solidFill>
                  <a:srgbClr val="AEAEAE">
                    <a:tint val="75000"/>
                  </a:srgbClr>
                </a:solidFill>
              </a:rPr>
              <a:t>Watson IoT / Presentation Title / Date</a:t>
            </a:r>
            <a:endParaRPr lang="en-US" dirty="0">
              <a:solidFill>
                <a:srgbClr val="AEAEAE">
                  <a:tint val="75000"/>
                </a:srgbClr>
              </a:solidFill>
            </a:endParaRPr>
          </a:p>
        </p:txBody>
      </p:sp>
      <p:sp>
        <p:nvSpPr>
          <p:cNvPr id="49" name="Date Placeholder 7"/>
          <p:cNvSpPr>
            <a:spLocks noGrp="1"/>
          </p:cNvSpPr>
          <p:nvPr>
            <p:ph type="dt" sz="half" idx="12"/>
          </p:nvPr>
        </p:nvSpPr>
        <p:spPr/>
        <p:txBody>
          <a:bodyPr/>
          <a:lstStyle>
            <a:lvl1pPr>
              <a:defRPr smtClean="0">
                <a:latin typeface="Arial"/>
                <a:cs typeface="Arial"/>
              </a:defRPr>
            </a:lvl1pPr>
          </a:lstStyle>
          <a:p>
            <a:pPr>
              <a:defRPr/>
            </a:pPr>
            <a:fld id="{4BCD4E9D-23F8-4B07-833F-AF809631687B}" type="datetime1">
              <a:rPr lang="en-US">
                <a:solidFill>
                  <a:srgbClr val="AEAEAE">
                    <a:tint val="75000"/>
                  </a:srgbClr>
                </a:solidFill>
              </a:rPr>
              <a:pPr>
                <a:defRPr/>
              </a:pPr>
              <a:t>11/15/2016</a:t>
            </a:fld>
            <a:endParaRPr lang="en-US" dirty="0">
              <a:solidFill>
                <a:srgbClr val="AEAEAE">
                  <a:tint val="75000"/>
                </a:srgbClr>
              </a:solidFill>
            </a:endParaRPr>
          </a:p>
        </p:txBody>
      </p:sp>
    </p:spTree>
    <p:extLst>
      <p:ext uri="{BB962C8B-B14F-4D97-AF65-F5344CB8AC3E}">
        <p14:creationId xmlns:p14="http://schemas.microsoft.com/office/powerpoint/2010/main" val="28113547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93700"/>
            <a:ext cx="822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049338"/>
            <a:ext cx="8229600"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48" r:id="rId7"/>
    <p:sldLayoutId id="2147484049" r:id="rId8"/>
  </p:sldLayoutIdLst>
  <p:timing>
    <p:tnLst>
      <p:par>
        <p:cTn id="1" dur="indefinite" restart="never" nodeType="tmRoot"/>
      </p:par>
    </p:tnLst>
  </p:timing>
  <p:hf sldNum="0" hdr="0" dt="0"/>
  <p:txStyles>
    <p:titleStyle>
      <a:lvl1pPr algn="l" rtl="0" eaLnBrk="0" fontAlgn="base" hangingPunct="0">
        <a:spcBef>
          <a:spcPct val="0"/>
        </a:spcBef>
        <a:spcAft>
          <a:spcPct val="0"/>
        </a:spcAft>
        <a:defRPr sz="2000" kern="1200">
          <a:solidFill>
            <a:srgbClr val="00B4A0"/>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000">
          <a:solidFill>
            <a:srgbClr val="00B4A0"/>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000">
          <a:solidFill>
            <a:srgbClr val="00B4A0"/>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000">
          <a:solidFill>
            <a:srgbClr val="00B4A0"/>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000">
          <a:solidFill>
            <a:srgbClr val="00B4A0"/>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2000">
          <a:solidFill>
            <a:schemeClr val="accent1"/>
          </a:solidFill>
          <a:latin typeface="Arial" charset="0"/>
          <a:ea typeface="ＭＳ Ｐゴシック" charset="0"/>
          <a:cs typeface="ＭＳ Ｐゴシック" charset="0"/>
        </a:defRPr>
      </a:lvl6pPr>
      <a:lvl7pPr marL="914400" algn="l" rtl="0" fontAlgn="base">
        <a:spcBef>
          <a:spcPct val="0"/>
        </a:spcBef>
        <a:spcAft>
          <a:spcPct val="0"/>
        </a:spcAft>
        <a:defRPr sz="2000">
          <a:solidFill>
            <a:schemeClr val="accent1"/>
          </a:solidFill>
          <a:latin typeface="Arial" charset="0"/>
          <a:ea typeface="ＭＳ Ｐゴシック" charset="0"/>
          <a:cs typeface="ＭＳ Ｐゴシック" charset="0"/>
        </a:defRPr>
      </a:lvl7pPr>
      <a:lvl8pPr marL="1371600" algn="l" rtl="0" fontAlgn="base">
        <a:spcBef>
          <a:spcPct val="0"/>
        </a:spcBef>
        <a:spcAft>
          <a:spcPct val="0"/>
        </a:spcAft>
        <a:defRPr sz="2000">
          <a:solidFill>
            <a:schemeClr val="accent1"/>
          </a:solidFill>
          <a:latin typeface="Arial" charset="0"/>
          <a:ea typeface="ＭＳ Ｐゴシック" charset="0"/>
          <a:cs typeface="ＭＳ Ｐゴシック" charset="0"/>
        </a:defRPr>
      </a:lvl8pPr>
      <a:lvl9pPr marL="1828800" algn="l" rtl="0" fontAlgn="base">
        <a:spcBef>
          <a:spcPct val="0"/>
        </a:spcBef>
        <a:spcAft>
          <a:spcPct val="0"/>
        </a:spcAft>
        <a:defRPr sz="2000">
          <a:solidFill>
            <a:schemeClr val="accent1"/>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panose="020B0604020202020204" pitchFamily="34" charset="0"/>
        <a:defRPr sz="2000" kern="1200">
          <a:solidFill>
            <a:schemeClr val="bg2"/>
          </a:solidFill>
          <a:latin typeface="+mn-lt"/>
          <a:ea typeface="MS PGothic" panose="020B0600070205080204" pitchFamily="34" charset="-128"/>
          <a:cs typeface="ＭＳ Ｐゴシック" charset="0"/>
        </a:defRPr>
      </a:lvl1pPr>
      <a:lvl2pPr marL="457200" indent="-136525" algn="l" rtl="0" eaLnBrk="0" fontAlgn="base" hangingPunct="0">
        <a:spcBef>
          <a:spcPts val="300"/>
        </a:spcBef>
        <a:spcAft>
          <a:spcPct val="0"/>
        </a:spcAft>
        <a:buSzPct val="80000"/>
        <a:buFont typeface="Arial" panose="020B0604020202020204" pitchFamily="34" charset="0"/>
        <a:buChar char="•"/>
        <a:defRPr kern="1200">
          <a:solidFill>
            <a:schemeClr val="bg2"/>
          </a:solidFill>
          <a:latin typeface="+mn-lt"/>
          <a:ea typeface="MS PGothic" panose="020B0600070205080204" pitchFamily="34" charset="-128"/>
          <a:cs typeface="+mn-cs"/>
        </a:defRPr>
      </a:lvl2pPr>
      <a:lvl3pPr marL="685800" indent="-136525" algn="l" rtl="0" eaLnBrk="0" fontAlgn="base" hangingPunct="0">
        <a:spcBef>
          <a:spcPct val="20000"/>
        </a:spcBef>
        <a:spcAft>
          <a:spcPct val="0"/>
        </a:spcAft>
        <a:buFont typeface="Lucida Grande" charset="0"/>
        <a:buChar char="–"/>
        <a:defRPr sz="1600" kern="1200">
          <a:solidFill>
            <a:schemeClr val="bg2"/>
          </a:solidFill>
          <a:latin typeface="+mn-lt"/>
          <a:ea typeface="MS PGothic" panose="020B0600070205080204" pitchFamily="34" charset="-128"/>
          <a:cs typeface="+mn-cs"/>
        </a:defRPr>
      </a:lvl3pPr>
      <a:lvl4pPr marL="914400" indent="-136525" algn="l" rtl="0" eaLnBrk="0" fontAlgn="base" hangingPunct="0">
        <a:spcBef>
          <a:spcPct val="20000"/>
        </a:spcBef>
        <a:spcAft>
          <a:spcPct val="0"/>
        </a:spcAft>
        <a:buSzPct val="80000"/>
        <a:buFont typeface="Arial" panose="020B0604020202020204" pitchFamily="34" charset="0"/>
        <a:buChar char="•"/>
        <a:defRPr sz="1400" kern="1200">
          <a:solidFill>
            <a:schemeClr val="bg2"/>
          </a:solidFill>
          <a:latin typeface="+mn-lt"/>
          <a:ea typeface="MS PGothic" panose="020B0600070205080204" pitchFamily="34" charset="-128"/>
          <a:cs typeface="+mn-cs"/>
        </a:defRPr>
      </a:lvl4pPr>
      <a:lvl5pPr marL="1143000" indent="-136525" algn="l" rtl="0" eaLnBrk="0" fontAlgn="base" hangingPunct="0">
        <a:spcBef>
          <a:spcPct val="20000"/>
        </a:spcBef>
        <a:spcAft>
          <a:spcPct val="0"/>
        </a:spcAft>
        <a:buFont typeface="Arial" panose="020B0604020202020204" pitchFamily="34" charset="0"/>
        <a:buChar char="»"/>
        <a:defRPr sz="1200" kern="1200">
          <a:solidFill>
            <a:schemeClr val="bg2"/>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7013" y="179388"/>
            <a:ext cx="178276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2057400" y="182563"/>
            <a:ext cx="21939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7105650" y="4727575"/>
            <a:ext cx="1809750" cy="201613"/>
          </a:xfrm>
          <a:prstGeom prst="rect">
            <a:avLst/>
          </a:prstGeom>
        </p:spPr>
        <p:txBody>
          <a:bodyPr vert="horz" lIns="0" tIns="0" rIns="0" bIns="0" rtlCol="0" anchor="b" anchorCtr="0"/>
          <a:lstStyle>
            <a:lvl1pPr algn="r" eaLnBrk="1" fontAlgn="auto" hangingPunct="1">
              <a:spcBef>
                <a:spcPts val="0"/>
              </a:spcBef>
              <a:spcAft>
                <a:spcPts val="0"/>
              </a:spcAft>
              <a:defRPr sz="600" smtClean="0">
                <a:solidFill>
                  <a:schemeClr val="tx1">
                    <a:tint val="75000"/>
                  </a:schemeClr>
                </a:solidFill>
                <a:latin typeface="Arial"/>
                <a:cs typeface="Arial"/>
              </a:defRPr>
            </a:lvl1pPr>
          </a:lstStyle>
          <a:p>
            <a:pPr defTabSz="457200">
              <a:defRPr/>
            </a:pPr>
            <a:fld id="{3012F802-A1AE-43FB-9D24-EB512E31AA27}" type="datetime1">
              <a:rPr lang="en-US">
                <a:solidFill>
                  <a:srgbClr val="AEAEAE">
                    <a:tint val="75000"/>
                  </a:srgbClr>
                </a:solidFill>
                <a:ea typeface="+mn-ea"/>
              </a:rPr>
              <a:pPr defTabSz="457200">
                <a:defRPr/>
              </a:pPr>
              <a:t>11/15/2016</a:t>
            </a:fld>
            <a:endParaRPr lang="en-US" dirty="0">
              <a:solidFill>
                <a:srgbClr val="AEAEAE">
                  <a:tint val="75000"/>
                </a:srgbClr>
              </a:solidFill>
              <a:ea typeface="+mn-ea"/>
            </a:endParaRPr>
          </a:p>
        </p:txBody>
      </p:sp>
      <p:sp>
        <p:nvSpPr>
          <p:cNvPr id="5" name="Footer Placeholder 4"/>
          <p:cNvSpPr>
            <a:spLocks noGrp="1"/>
          </p:cNvSpPr>
          <p:nvPr>
            <p:ph type="ftr" sz="quarter" idx="3"/>
          </p:nvPr>
        </p:nvSpPr>
        <p:spPr>
          <a:xfrm>
            <a:off x="455613" y="4727575"/>
            <a:ext cx="2895600" cy="201613"/>
          </a:xfrm>
          <a:prstGeom prst="rect">
            <a:avLst/>
          </a:prstGeom>
        </p:spPr>
        <p:txBody>
          <a:bodyPr vert="horz" lIns="0" tIns="0" rIns="0" bIns="0" rtlCol="0" anchor="b" anchorCtr="0"/>
          <a:lstStyle>
            <a:lvl1pPr algn="l" eaLnBrk="1" fontAlgn="auto" hangingPunct="1">
              <a:spcBef>
                <a:spcPts val="0"/>
              </a:spcBef>
              <a:spcAft>
                <a:spcPts val="0"/>
              </a:spcAft>
              <a:defRPr sz="600" smtClean="0">
                <a:solidFill>
                  <a:schemeClr val="tx1">
                    <a:tint val="75000"/>
                  </a:schemeClr>
                </a:solidFill>
                <a:latin typeface="Arial"/>
                <a:cs typeface="Arial"/>
              </a:defRPr>
            </a:lvl1pPr>
          </a:lstStyle>
          <a:p>
            <a:pPr defTabSz="457200">
              <a:defRPr/>
            </a:pPr>
            <a:r>
              <a:rPr lang="de-DE">
                <a:solidFill>
                  <a:srgbClr val="AEAEAE">
                    <a:tint val="75000"/>
                  </a:srgbClr>
                </a:solidFill>
                <a:ea typeface="+mn-ea"/>
              </a:rPr>
              <a:t>Watson IoT / Presentation Title / Date</a:t>
            </a:r>
            <a:endParaRPr lang="en-US" dirty="0">
              <a:solidFill>
                <a:srgbClr val="AEAEAE">
                  <a:tint val="75000"/>
                </a:srgbClr>
              </a:solidFill>
              <a:ea typeface="+mn-ea"/>
            </a:endParaRPr>
          </a:p>
        </p:txBody>
      </p:sp>
      <p:sp>
        <p:nvSpPr>
          <p:cNvPr id="6" name="Slide Number Placeholder 5"/>
          <p:cNvSpPr>
            <a:spLocks noGrp="1"/>
          </p:cNvSpPr>
          <p:nvPr>
            <p:ph type="sldNum" sz="quarter" idx="4"/>
          </p:nvPr>
        </p:nvSpPr>
        <p:spPr>
          <a:xfrm>
            <a:off x="228600" y="4727575"/>
            <a:ext cx="209550" cy="201613"/>
          </a:xfrm>
          <a:prstGeom prst="rect">
            <a:avLst/>
          </a:prstGeom>
        </p:spPr>
        <p:txBody>
          <a:bodyPr vert="horz" lIns="0" tIns="0" rIns="0" bIns="0" rtlCol="0" anchor="b" anchorCtr="0"/>
          <a:lstStyle>
            <a:lvl1pPr algn="l" eaLnBrk="1" fontAlgn="auto" hangingPunct="1">
              <a:spcBef>
                <a:spcPts val="0"/>
              </a:spcBef>
              <a:spcAft>
                <a:spcPts val="0"/>
              </a:spcAft>
              <a:defRPr sz="600" smtClean="0">
                <a:solidFill>
                  <a:schemeClr val="tx1">
                    <a:tint val="75000"/>
                  </a:schemeClr>
                </a:solidFill>
                <a:latin typeface="Arial"/>
                <a:cs typeface="Arial"/>
              </a:defRPr>
            </a:lvl1pPr>
          </a:lstStyle>
          <a:p>
            <a:pPr defTabSz="457200">
              <a:defRPr/>
            </a:pPr>
            <a:fld id="{BA3E49BC-398F-433B-B4F8-A4C8BDDAC454}" type="slidenum">
              <a:rPr lang="en-US">
                <a:solidFill>
                  <a:srgbClr val="AEAEAE">
                    <a:tint val="75000"/>
                  </a:srgbClr>
                </a:solidFill>
                <a:ea typeface="+mn-ea"/>
              </a:rPr>
              <a:pPr defTabSz="457200">
                <a:defRPr/>
              </a:pPr>
              <a:t>‹#›</a:t>
            </a:fld>
            <a:endParaRPr lang="en-US" dirty="0">
              <a:solidFill>
                <a:srgbClr val="AEAEAE">
                  <a:tint val="75000"/>
                </a:srgbClr>
              </a:solidFill>
              <a:ea typeface="+mn-ea"/>
            </a:endParaRPr>
          </a:p>
        </p:txBody>
      </p:sp>
    </p:spTree>
    <p:extLst>
      <p:ext uri="{BB962C8B-B14F-4D97-AF65-F5344CB8AC3E}">
        <p14:creationId xmlns:p14="http://schemas.microsoft.com/office/powerpoint/2010/main" val="3445607530"/>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Lst>
  <p:hf hdr="0" dt="0"/>
  <p:txStyles>
    <p:titleStyle>
      <a:lvl1pPr algn="l" defTabSz="457200" rtl="0" fontAlgn="base">
        <a:spcBef>
          <a:spcPct val="0"/>
        </a:spcBef>
        <a:spcAft>
          <a:spcPct val="0"/>
        </a:spcAft>
        <a:defRPr sz="1600" kern="1200">
          <a:solidFill>
            <a:schemeClr val="bg1"/>
          </a:solidFill>
          <a:latin typeface="Arial"/>
          <a:ea typeface="+mj-ea"/>
          <a:cs typeface="Arial"/>
        </a:defRPr>
      </a:lvl1pPr>
      <a:lvl2pPr algn="l" defTabSz="457200" rtl="0" fontAlgn="base">
        <a:spcBef>
          <a:spcPct val="0"/>
        </a:spcBef>
        <a:spcAft>
          <a:spcPct val="0"/>
        </a:spcAft>
        <a:defRPr sz="1600">
          <a:solidFill>
            <a:schemeClr val="bg1"/>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1600">
          <a:solidFill>
            <a:schemeClr val="bg1"/>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1600">
          <a:solidFill>
            <a:schemeClr val="bg1"/>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1600">
          <a:solidFill>
            <a:schemeClr val="bg1"/>
          </a:solidFill>
          <a:latin typeface="Arial" panose="020B0604020202020204" pitchFamily="34" charset="0"/>
          <a:cs typeface="Arial" panose="020B0604020202020204" pitchFamily="34" charset="0"/>
        </a:defRPr>
      </a:lvl5pPr>
      <a:lvl6pPr marL="457200" algn="l" defTabSz="457200" rtl="0" fontAlgn="base">
        <a:spcBef>
          <a:spcPct val="0"/>
        </a:spcBef>
        <a:spcAft>
          <a:spcPct val="0"/>
        </a:spcAft>
        <a:defRPr sz="1600">
          <a:solidFill>
            <a:schemeClr val="bg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1600">
          <a:solidFill>
            <a:schemeClr val="bg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1600">
          <a:solidFill>
            <a:schemeClr val="bg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1600">
          <a:solidFill>
            <a:schemeClr val="bg1"/>
          </a:solidFill>
          <a:latin typeface="Arial" panose="020B0604020202020204" pitchFamily="34" charset="0"/>
          <a:cs typeface="Arial" panose="020B0604020202020204" pitchFamily="34" charset="0"/>
        </a:defRPr>
      </a:lvl9pPr>
    </p:titleStyle>
    <p:bodyStyle>
      <a:lvl1pPr algn="l" defTabSz="457200" rtl="0" fontAlgn="base">
        <a:spcBef>
          <a:spcPts val="1500"/>
        </a:spcBef>
        <a:spcAft>
          <a:spcPct val="0"/>
        </a:spcAft>
        <a:buFont typeface="Arial" panose="020B0604020202020204" pitchFamily="34" charset="0"/>
        <a:defRPr sz="1600" kern="1200">
          <a:solidFill>
            <a:schemeClr val="bg1"/>
          </a:solidFill>
          <a:latin typeface="Arial"/>
          <a:ea typeface="+mn-ea"/>
          <a:cs typeface="Arial"/>
        </a:defRPr>
      </a:lvl1pPr>
      <a:lvl2pPr marL="173038" indent="-173038" algn="l" defTabSz="457200" rtl="0" fontAlgn="base">
        <a:spcBef>
          <a:spcPct val="20000"/>
        </a:spcBef>
        <a:spcAft>
          <a:spcPct val="0"/>
        </a:spcAft>
        <a:buFont typeface="Arial" panose="020B0604020202020204" pitchFamily="34" charset="0"/>
        <a:buChar char="–"/>
        <a:defRPr sz="1600" kern="1200">
          <a:solidFill>
            <a:schemeClr val="bg1"/>
          </a:solidFill>
          <a:latin typeface="Arial"/>
          <a:ea typeface="+mn-ea"/>
          <a:cs typeface="Arial"/>
        </a:defRPr>
      </a:lvl2pPr>
      <a:lvl3pPr marL="396875" indent="-173038" algn="l" defTabSz="457200" rtl="0" fontAlgn="base">
        <a:spcBef>
          <a:spcPct val="20000"/>
        </a:spcBef>
        <a:spcAft>
          <a:spcPct val="0"/>
        </a:spcAft>
        <a:buFont typeface="Arial" panose="020B0604020202020204" pitchFamily="34" charset="0"/>
        <a:buChar char="•"/>
        <a:defRPr sz="1600" kern="1200">
          <a:solidFill>
            <a:schemeClr val="bg1"/>
          </a:solidFill>
          <a:latin typeface="Arial"/>
          <a:ea typeface="+mn-ea"/>
          <a:cs typeface="Arial"/>
        </a:defRPr>
      </a:lvl3pPr>
      <a:lvl4pPr marL="625475" indent="-168275" algn="l" defTabSz="457200" rtl="0" fontAlgn="base">
        <a:spcBef>
          <a:spcPct val="20000"/>
        </a:spcBef>
        <a:spcAft>
          <a:spcPct val="0"/>
        </a:spcAft>
        <a:buFont typeface="Arial" panose="020B0604020202020204" pitchFamily="34" charset="0"/>
        <a:buChar char="–"/>
        <a:defRPr sz="1600" kern="1200">
          <a:solidFill>
            <a:schemeClr val="bg1"/>
          </a:solidFill>
          <a:latin typeface="Arial"/>
          <a:ea typeface="+mn-ea"/>
          <a:cs typeface="Arial"/>
        </a:defRPr>
      </a:lvl4pPr>
      <a:lvl5pPr marL="803275" indent="-173038" algn="l" defTabSz="457200" rtl="0" fontAlgn="base">
        <a:spcBef>
          <a:spcPct val="20000"/>
        </a:spcBef>
        <a:spcAft>
          <a:spcPct val="0"/>
        </a:spcAft>
        <a:buFont typeface="Arial" panose="020B0604020202020204" pitchFamily="34" charset="0"/>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013" y="179388"/>
            <a:ext cx="1783080" cy="4343400"/>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057400" y="182880"/>
            <a:ext cx="2194560" cy="4343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105968" y="4727448"/>
            <a:ext cx="1809432" cy="201168"/>
          </a:xfrm>
          <a:prstGeom prst="rect">
            <a:avLst/>
          </a:prstGeom>
        </p:spPr>
        <p:txBody>
          <a:bodyPr vert="horz" lIns="0" tIns="0" rIns="0" bIns="0" rtlCol="0" anchor="b" anchorCtr="0"/>
          <a:lstStyle>
            <a:lvl1pPr algn="r">
              <a:defRPr sz="600">
                <a:solidFill>
                  <a:schemeClr val="bg1"/>
                </a:solidFill>
                <a:latin typeface="Arial"/>
                <a:cs typeface="Arial"/>
              </a:defRPr>
            </a:lvl1pPr>
          </a:lstStyle>
          <a:p>
            <a:pPr defTabSz="457200" eaLnBrk="1" fontAlgn="auto" hangingPunct="1">
              <a:spcBef>
                <a:spcPts val="0"/>
              </a:spcBef>
              <a:spcAft>
                <a:spcPts val="0"/>
              </a:spcAft>
            </a:pPr>
            <a:fld id="{0F3F4BA7-DE74-3642-BE75-90904E1A6200}" type="datetime1">
              <a:rPr lang="en-US" smtClean="0">
                <a:solidFill>
                  <a:srgbClr val="464646"/>
                </a:solidFill>
                <a:ea typeface="+mn-ea"/>
              </a:rPr>
              <a:pPr defTabSz="457200" eaLnBrk="1" fontAlgn="auto" hangingPunct="1">
                <a:spcBef>
                  <a:spcPts val="0"/>
                </a:spcBef>
                <a:spcAft>
                  <a:spcPts val="0"/>
                </a:spcAft>
              </a:pPr>
              <a:t>11/15/2016</a:t>
            </a:fld>
            <a:endParaRPr lang="en-US" dirty="0">
              <a:solidFill>
                <a:srgbClr val="464646"/>
              </a:solidFill>
              <a:ea typeface="+mn-ea"/>
            </a:endParaRPr>
          </a:p>
        </p:txBody>
      </p:sp>
      <p:sp>
        <p:nvSpPr>
          <p:cNvPr id="5" name="Footer Placeholder 4"/>
          <p:cNvSpPr>
            <a:spLocks noGrp="1"/>
          </p:cNvSpPr>
          <p:nvPr>
            <p:ph type="ftr" sz="quarter" idx="3"/>
          </p:nvPr>
        </p:nvSpPr>
        <p:spPr>
          <a:xfrm>
            <a:off x="455613" y="4727448"/>
            <a:ext cx="2895600" cy="201168"/>
          </a:xfrm>
          <a:prstGeom prst="rect">
            <a:avLst/>
          </a:prstGeom>
        </p:spPr>
        <p:txBody>
          <a:bodyPr vert="horz" lIns="0" tIns="0" rIns="0" bIns="0" rtlCol="0" anchor="b" anchorCtr="0"/>
          <a:lstStyle>
            <a:lvl1pPr algn="l">
              <a:defRPr sz="600">
                <a:solidFill>
                  <a:schemeClr val="bg1"/>
                </a:solidFill>
                <a:latin typeface="Arial"/>
                <a:cs typeface="Arial"/>
              </a:defRPr>
            </a:lvl1pPr>
          </a:lstStyle>
          <a:p>
            <a:pPr defTabSz="457200" eaLnBrk="1" fontAlgn="auto" hangingPunct="1">
              <a:spcBef>
                <a:spcPts val="0"/>
              </a:spcBef>
              <a:spcAft>
                <a:spcPts val="0"/>
              </a:spcAft>
            </a:pPr>
            <a:r>
              <a:rPr lang="de-DE" smtClean="0">
                <a:solidFill>
                  <a:srgbClr val="464646"/>
                </a:solidFill>
                <a:ea typeface="+mn-ea"/>
              </a:rPr>
              <a:t>Watson IoT / Presentation Title / Date</a:t>
            </a:r>
            <a:endParaRPr lang="de-DE" dirty="0" smtClean="0">
              <a:solidFill>
                <a:srgbClr val="464646"/>
              </a:solidFill>
              <a:ea typeface="+mn-ea"/>
            </a:endParaRPr>
          </a:p>
        </p:txBody>
      </p:sp>
      <p:sp>
        <p:nvSpPr>
          <p:cNvPr id="6" name="Slide Number Placeholder 5"/>
          <p:cNvSpPr>
            <a:spLocks noGrp="1"/>
          </p:cNvSpPr>
          <p:nvPr>
            <p:ph type="sldNum" sz="quarter" idx="4"/>
          </p:nvPr>
        </p:nvSpPr>
        <p:spPr>
          <a:xfrm>
            <a:off x="228600" y="4727448"/>
            <a:ext cx="210312" cy="201168"/>
          </a:xfrm>
          <a:prstGeom prst="rect">
            <a:avLst/>
          </a:prstGeom>
        </p:spPr>
        <p:txBody>
          <a:bodyPr vert="horz" lIns="0" tIns="0" rIns="0" bIns="0" rtlCol="0" anchor="b" anchorCtr="0"/>
          <a:lstStyle>
            <a:lvl1pPr algn="l">
              <a:defRPr sz="600">
                <a:solidFill>
                  <a:schemeClr val="bg1"/>
                </a:solidFill>
                <a:latin typeface="Arial"/>
                <a:cs typeface="Arial"/>
              </a:defRPr>
            </a:lvl1pPr>
          </a:lstStyle>
          <a:p>
            <a:pPr defTabSz="457200" eaLnBrk="1" fontAlgn="auto" hangingPunct="1">
              <a:spcBef>
                <a:spcPts val="0"/>
              </a:spcBef>
              <a:spcAft>
                <a:spcPts val="0"/>
              </a:spcAft>
            </a:pPr>
            <a:fld id="{E4DBDE34-E9B5-E04F-B662-69720E4BCB53}" type="slidenum">
              <a:rPr lang="en-US" smtClean="0">
                <a:solidFill>
                  <a:srgbClr val="464646"/>
                </a:solidFill>
                <a:ea typeface="+mn-ea"/>
              </a:rPr>
              <a:pPr defTabSz="457200" eaLnBrk="1" fontAlgn="auto" hangingPunct="1">
                <a:spcBef>
                  <a:spcPts val="0"/>
                </a:spcBef>
                <a:spcAft>
                  <a:spcPts val="0"/>
                </a:spcAft>
              </a:pPr>
              <a:t>‹#›</a:t>
            </a:fld>
            <a:endParaRPr lang="en-US" dirty="0">
              <a:solidFill>
                <a:srgbClr val="464646"/>
              </a:solidFill>
              <a:ea typeface="+mn-ea"/>
            </a:endParaRPr>
          </a:p>
        </p:txBody>
      </p:sp>
    </p:spTree>
    <p:extLst>
      <p:ext uri="{BB962C8B-B14F-4D97-AF65-F5344CB8AC3E}">
        <p14:creationId xmlns:p14="http://schemas.microsoft.com/office/powerpoint/2010/main" val="2398906477"/>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hf hdr="0" dt="0"/>
  <p:txStyles>
    <p:titleStyle>
      <a:lvl1pPr algn="l" defTabSz="457200" rtl="0" eaLnBrk="1" latinLnBrk="0" hangingPunct="1">
        <a:spcBef>
          <a:spcPct val="0"/>
        </a:spcBef>
        <a:buNone/>
        <a:defRPr sz="1600" kern="1200">
          <a:solidFill>
            <a:schemeClr val="bg1"/>
          </a:solidFill>
          <a:latin typeface="Arial"/>
          <a:ea typeface="+mj-ea"/>
          <a:cs typeface="Arial"/>
        </a:defRPr>
      </a:lvl1pPr>
    </p:titleStyle>
    <p:bodyStyle>
      <a:lvl1pPr marL="0" indent="0" algn="l" defTabSz="457200" rtl="0" eaLnBrk="1" latinLnBrk="0" hangingPunct="1">
        <a:spcBef>
          <a:spcPts val="1500"/>
        </a:spcBef>
        <a:buFont typeface="Arial"/>
        <a:buNone/>
        <a:defRPr sz="1600" kern="1200">
          <a:solidFill>
            <a:schemeClr val="bg1"/>
          </a:solidFill>
          <a:latin typeface="Arial"/>
          <a:ea typeface="+mn-ea"/>
          <a:cs typeface="Arial"/>
        </a:defRPr>
      </a:lvl1pPr>
      <a:lvl2pPr marL="173038" indent="-173038" algn="l" defTabSz="457200" rtl="0" eaLnBrk="1" latinLnBrk="0" hangingPunct="1">
        <a:spcBef>
          <a:spcPct val="20000"/>
        </a:spcBef>
        <a:buFont typeface="Arial"/>
        <a:buChar char="–"/>
        <a:defRPr sz="1600" kern="1200">
          <a:solidFill>
            <a:schemeClr val="bg1"/>
          </a:solidFill>
          <a:latin typeface="Arial"/>
          <a:ea typeface="+mn-ea"/>
          <a:cs typeface="Arial"/>
        </a:defRPr>
      </a:lvl2pPr>
      <a:lvl3pPr marL="396875" indent="-173038" algn="l" defTabSz="457200" rtl="0" eaLnBrk="1" latinLnBrk="0" hangingPunct="1">
        <a:spcBef>
          <a:spcPct val="20000"/>
        </a:spcBef>
        <a:buFont typeface="Arial"/>
        <a:buChar char="•"/>
        <a:defRPr sz="1600" kern="1200">
          <a:solidFill>
            <a:schemeClr val="bg1"/>
          </a:solidFill>
          <a:latin typeface="Arial"/>
          <a:ea typeface="+mn-ea"/>
          <a:cs typeface="Arial"/>
        </a:defRPr>
      </a:lvl3pPr>
      <a:lvl4pPr marL="625475" indent="-168275" algn="l" defTabSz="457200" rtl="0" eaLnBrk="1" latinLnBrk="0" hangingPunct="1">
        <a:spcBef>
          <a:spcPct val="20000"/>
        </a:spcBef>
        <a:buFont typeface="Arial"/>
        <a:buChar char="–"/>
        <a:defRPr sz="1600" kern="1200">
          <a:solidFill>
            <a:schemeClr val="bg1"/>
          </a:solidFill>
          <a:latin typeface="Arial"/>
          <a:ea typeface="+mn-ea"/>
          <a:cs typeface="Arial"/>
        </a:defRPr>
      </a:lvl4pPr>
      <a:lvl5pPr marL="803275" indent="-173038" algn="l" defTabSz="457200" rtl="0" eaLnBrk="1" latinLnBrk="0" hangingPunct="1">
        <a:spcBef>
          <a:spcPct val="20000"/>
        </a:spcBef>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https://jazz.net/products/iot-adapter/"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hyperlink" Target="http://bit.ly/2auzfh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www.dailymail.co.uk/news/article-3714186/Dogs-cats-left-without-food-remote-smart-feeder-PetNet-fails-dispense-meals-suffering-server-issu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ubtitle 4"/>
          <p:cNvSpPr>
            <a:spLocks noGrp="1"/>
          </p:cNvSpPr>
          <p:nvPr>
            <p:ph type="subTitle" idx="1"/>
          </p:nvPr>
        </p:nvSpPr>
        <p:spPr>
          <a:xfrm>
            <a:off x="227013" y="2879717"/>
            <a:ext cx="4044198" cy="1600200"/>
          </a:xfrm>
        </p:spPr>
        <p:txBody>
          <a:bodyPr/>
          <a:lstStyle/>
          <a:p>
            <a:r>
              <a:rPr lang="en-US" altLang="en-US" dirty="0">
                <a:latin typeface="Arial" panose="020B0604020202020204" pitchFamily="34" charset="0"/>
                <a:cs typeface="Arial" panose="020B0604020202020204" pitchFamily="34" charset="0"/>
              </a:rPr>
              <a:t>Daniel </a:t>
            </a:r>
            <a:r>
              <a:rPr lang="en-US" altLang="en-US" dirty="0" smtClean="0">
                <a:latin typeface="Arial" panose="020B0604020202020204" pitchFamily="34" charset="0"/>
                <a:cs typeface="Arial" panose="020B0604020202020204" pitchFamily="34" charset="0"/>
              </a:rPr>
              <a:t>Moul &amp; Fariz </a:t>
            </a:r>
            <a:r>
              <a:rPr lang="en-US" altLang="en-US" dirty="0">
                <a:latin typeface="Arial" panose="020B0604020202020204" pitchFamily="34" charset="0"/>
                <a:cs typeface="Arial" panose="020B0604020202020204" pitchFamily="34" charset="0"/>
              </a:rPr>
              <a:t>Saracevic</a:t>
            </a:r>
            <a:br>
              <a:rPr lang="en-US" altLang="en-US" dirty="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Watson </a:t>
            </a:r>
            <a:r>
              <a:rPr lang="en-US" altLang="en-US" dirty="0">
                <a:latin typeface="Arial" panose="020B0604020202020204" pitchFamily="34" charset="0"/>
                <a:cs typeface="Arial" panose="020B0604020202020204" pitchFamily="34" charset="0"/>
              </a:rPr>
              <a:t>IoT CE </a:t>
            </a: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Senior </a:t>
            </a:r>
            <a:r>
              <a:rPr lang="en-US" altLang="en-US" dirty="0">
                <a:latin typeface="Arial" panose="020B0604020202020204" pitchFamily="34" charset="0"/>
                <a:cs typeface="Arial" panose="020B0604020202020204" pitchFamily="34" charset="0"/>
              </a:rPr>
              <a:t>Offering </a:t>
            </a:r>
            <a:r>
              <a:rPr lang="en-US" altLang="en-US" dirty="0" smtClean="0">
                <a:latin typeface="Arial" panose="020B0604020202020204" pitchFamily="34" charset="0"/>
                <a:cs typeface="Arial" panose="020B0604020202020204" pitchFamily="34" charset="0"/>
              </a:rPr>
              <a:t>Managers</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IBM</a:t>
            </a:r>
            <a:r>
              <a:rPr lang="en-US" altLang="en-US" dirty="0">
                <a:latin typeface="Arial" panose="020B0604020202020204" pitchFamily="34" charset="0"/>
                <a:cs typeface="Arial" panose="020B0604020202020204" pitchFamily="34" charset="0"/>
              </a:rPr>
              <a:t/>
            </a:r>
            <a:br>
              <a:rPr lang="en-US" altLang="en-US" dirty="0">
                <a:latin typeface="Arial" panose="020B0604020202020204" pitchFamily="34" charset="0"/>
                <a:cs typeface="Arial" panose="020B0604020202020204" pitchFamily="34" charset="0"/>
              </a:rPr>
            </a:br>
            <a:endParaRPr lang="en-US" altLang="en-US" dirty="0" smtClean="0">
              <a:latin typeface="Arial" panose="020B0604020202020204" pitchFamily="34" charset="0"/>
              <a:cs typeface="Arial" panose="020B0604020202020204" pitchFamily="34" charset="0"/>
            </a:endParaRPr>
          </a:p>
        </p:txBody>
      </p:sp>
      <p:sp>
        <p:nvSpPr>
          <p:cNvPr id="41987" name="Title 3"/>
          <p:cNvSpPr>
            <a:spLocks noGrp="1"/>
          </p:cNvSpPr>
          <p:nvPr>
            <p:ph type="title"/>
          </p:nvPr>
        </p:nvSpPr>
        <p:spPr>
          <a:xfrm>
            <a:off x="227013" y="179388"/>
            <a:ext cx="4212640" cy="1600200"/>
          </a:xfrm>
        </p:spPr>
        <p:txBody>
          <a:bodyPr/>
          <a:lstStyle/>
          <a:p>
            <a:r>
              <a:rPr lang="en-US" b="1" dirty="0"/>
              <a:t>Developing enterprise-level IoT Solutions using Continuous Engineering </a:t>
            </a:r>
            <a:r>
              <a:rPr lang="en-US" b="1" dirty="0" smtClean="0"/>
              <a:t/>
            </a:r>
            <a:br>
              <a:rPr lang="en-US" b="1" dirty="0" smtClean="0"/>
            </a:br>
            <a:r>
              <a:rPr lang="en-US" b="1" dirty="0" smtClean="0"/>
              <a:t>tools </a:t>
            </a:r>
            <a:r>
              <a:rPr lang="en-US" b="1" dirty="0"/>
              <a:t>and practice</a:t>
            </a:r>
            <a:endParaRPr lang="en-US" altLang="en-US" dirty="0" smtClean="0">
              <a:latin typeface="Arial" panose="020B0604020202020204" pitchFamily="34" charset="0"/>
              <a:cs typeface="Arial" panose="020B0604020202020204" pitchFamily="34" charset="0"/>
            </a:endParaRPr>
          </a:p>
        </p:txBody>
      </p:sp>
      <p:pic>
        <p:nvPicPr>
          <p:cNvPr id="41988" name="Picture 6" descr="avatar_crops_CS6_cvr.png"/>
          <p:cNvPicPr>
            <a:picLocks noChangeAspect="1"/>
          </p:cNvPicPr>
          <p:nvPr/>
        </p:nvPicPr>
        <p:blipFill>
          <a:blip r:embed="rId2" cstate="print">
            <a:extLst>
              <a:ext uri="{28A0092B-C50C-407E-A947-70E740481C1C}">
                <a14:useLocalDpi xmlns:a14="http://schemas.microsoft.com/office/drawing/2010/main" val="0"/>
              </a:ext>
            </a:extLst>
          </a:blip>
          <a:srcRect t="3831" r="23621" b="24332"/>
          <a:stretch>
            <a:fillRect/>
          </a:stretch>
        </p:blipFill>
        <p:spPr bwMode="auto">
          <a:xfrm>
            <a:off x="3276600" y="0"/>
            <a:ext cx="5867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4"/>
          <p:cNvSpPr txBox="1">
            <a:spLocks/>
          </p:cNvSpPr>
          <p:nvPr/>
        </p:nvSpPr>
        <p:spPr bwMode="auto">
          <a:xfrm>
            <a:off x="227013" y="4282071"/>
            <a:ext cx="2193925" cy="4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fontAlgn="base">
              <a:spcBef>
                <a:spcPts val="1500"/>
              </a:spcBef>
              <a:spcAft>
                <a:spcPct val="0"/>
              </a:spcAft>
              <a:buFont typeface="Arial" panose="020B0604020202020204" pitchFamily="34" charset="0"/>
              <a:buNone/>
              <a:defRPr sz="1600" kern="1200">
                <a:solidFill>
                  <a:schemeClr val="bg1"/>
                </a:solidFill>
                <a:latin typeface="Arial"/>
                <a:ea typeface="+mn-ea"/>
                <a:cs typeface="Arial"/>
              </a:defRPr>
            </a:lvl1pPr>
            <a:lvl2pPr marL="457200" indent="0" algn="ctr" defTabSz="457200" rtl="0" fontAlgn="base">
              <a:spcBef>
                <a:spcPct val="20000"/>
              </a:spcBef>
              <a:spcAft>
                <a:spcPct val="0"/>
              </a:spcAft>
              <a:buFont typeface="Arial" panose="020B0604020202020204" pitchFamily="34" charset="0"/>
              <a:buNone/>
              <a:defRPr sz="1600" kern="1200">
                <a:solidFill>
                  <a:schemeClr val="tx1">
                    <a:tint val="75000"/>
                  </a:schemeClr>
                </a:solidFill>
                <a:latin typeface="Arial"/>
                <a:ea typeface="+mn-ea"/>
                <a:cs typeface="Arial"/>
              </a:defRPr>
            </a:lvl2pPr>
            <a:lvl3pPr marL="914400" indent="0" algn="ctr" defTabSz="457200" rtl="0" fontAlgn="base">
              <a:spcBef>
                <a:spcPct val="20000"/>
              </a:spcBef>
              <a:spcAft>
                <a:spcPct val="0"/>
              </a:spcAft>
              <a:buFont typeface="Arial" panose="020B0604020202020204" pitchFamily="34" charset="0"/>
              <a:buNone/>
              <a:defRPr sz="1600" kern="1200">
                <a:solidFill>
                  <a:schemeClr val="tx1">
                    <a:tint val="75000"/>
                  </a:schemeClr>
                </a:solidFill>
                <a:latin typeface="Arial"/>
                <a:ea typeface="+mn-ea"/>
                <a:cs typeface="Arial"/>
              </a:defRPr>
            </a:lvl3pPr>
            <a:lvl4pPr marL="1371600" indent="0" algn="ctr" defTabSz="457200" rtl="0" fontAlgn="base">
              <a:spcBef>
                <a:spcPct val="20000"/>
              </a:spcBef>
              <a:spcAft>
                <a:spcPct val="0"/>
              </a:spcAft>
              <a:buFont typeface="Arial" panose="020B0604020202020204" pitchFamily="34" charset="0"/>
              <a:buNone/>
              <a:defRPr sz="1600" kern="1200">
                <a:solidFill>
                  <a:schemeClr val="tx1">
                    <a:tint val="75000"/>
                  </a:schemeClr>
                </a:solidFill>
                <a:latin typeface="Arial"/>
                <a:ea typeface="+mn-ea"/>
                <a:cs typeface="Arial"/>
              </a:defRPr>
            </a:lvl4pPr>
            <a:lvl5pPr marL="1828800" indent="0" algn="ctr" defTabSz="457200" rtl="0" fontAlgn="base">
              <a:spcBef>
                <a:spcPct val="20000"/>
              </a:spcBef>
              <a:spcAft>
                <a:spcPct val="0"/>
              </a:spcAft>
              <a:buFont typeface="Arial" panose="020B0604020202020204" pitchFamily="34" charset="0"/>
              <a:buNone/>
              <a:defRPr sz="16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eaLnBrk="1" hangingPunct="1"/>
            <a:r>
              <a:rPr lang="en-US" altLang="en-US" dirty="0" smtClean="0">
                <a:latin typeface="Arial" panose="020B0604020202020204" pitchFamily="34" charset="0"/>
                <a:cs typeface="Arial" panose="020B0604020202020204" pitchFamily="34" charset="0"/>
              </a:rPr>
              <a:t>Session  Io04</a:t>
            </a:r>
            <a:br>
              <a:rPr lang="en-US" altLang="en-US" dirty="0" smtClean="0">
                <a:latin typeface="Arial" panose="020B0604020202020204" pitchFamily="34" charset="0"/>
                <a:cs typeface="Arial" panose="020B0604020202020204" pitchFamily="34" charset="0"/>
              </a:rPr>
            </a:br>
            <a:endParaRPr lang="en-US" alt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4179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2"/>
          <p:cNvSpPr>
            <a:spLocks noGrp="1"/>
          </p:cNvSpPr>
          <p:nvPr>
            <p:ph type="title"/>
          </p:nvPr>
        </p:nvSpPr>
        <p:spPr/>
        <p:txBody>
          <a:bodyPr/>
          <a:lstStyle/>
          <a:p>
            <a:r>
              <a:rPr lang="en-US" altLang="en-US" dirty="0" smtClean="0"/>
              <a:t>Continuous Engineering for IoT Solution Details</a:t>
            </a:r>
          </a:p>
        </p:txBody>
      </p:sp>
      <p:sp>
        <p:nvSpPr>
          <p:cNvPr id="4" name="TextBox 3"/>
          <p:cNvSpPr txBox="1"/>
          <p:nvPr/>
        </p:nvSpPr>
        <p:spPr>
          <a:xfrm>
            <a:off x="4641850" y="925513"/>
            <a:ext cx="3570288" cy="2957512"/>
          </a:xfrm>
          <a:prstGeom prst="rect">
            <a:avLst/>
          </a:prstGeom>
          <a:solidFill>
            <a:schemeClr val="accent2">
              <a:lumMod val="40000"/>
              <a:lumOff val="60000"/>
            </a:schemeClr>
          </a:solidFill>
          <a:ln>
            <a:solidFill>
              <a:schemeClr val="accent1"/>
            </a:solidFill>
          </a:ln>
        </p:spPr>
        <p:txBody>
          <a:bodyPr/>
          <a:lstStyle/>
          <a:p>
            <a:pPr eaLnBrk="1" hangingPunct="1">
              <a:defRPr/>
            </a:pPr>
            <a:r>
              <a:rPr lang="en-US" dirty="0">
                <a:solidFill>
                  <a:srgbClr val="0F1F28"/>
                </a:solidFill>
              </a:rPr>
              <a:t>IBM Bluemix</a:t>
            </a:r>
          </a:p>
        </p:txBody>
      </p:sp>
      <p:sp>
        <p:nvSpPr>
          <p:cNvPr id="5" name="TextBox 4"/>
          <p:cNvSpPr txBox="1"/>
          <p:nvPr/>
        </p:nvSpPr>
        <p:spPr>
          <a:xfrm>
            <a:off x="5078413" y="4049713"/>
            <a:ext cx="2344737" cy="630237"/>
          </a:xfrm>
          <a:prstGeom prst="rect">
            <a:avLst/>
          </a:prstGeom>
          <a:solidFill>
            <a:schemeClr val="accent2">
              <a:lumMod val="20000"/>
              <a:lumOff val="80000"/>
            </a:schemeClr>
          </a:solidFill>
          <a:ln>
            <a:solidFill>
              <a:schemeClr val="accent1"/>
            </a:solidFill>
          </a:ln>
        </p:spPr>
        <p:txBody>
          <a:bodyPr/>
          <a:lstStyle/>
          <a:p>
            <a:pPr eaLnBrk="1" hangingPunct="1">
              <a:defRPr/>
            </a:pPr>
            <a:r>
              <a:rPr lang="en-US" dirty="0">
                <a:solidFill>
                  <a:srgbClr val="0F1F28"/>
                </a:solidFill>
              </a:rPr>
              <a:t>Low Flow machines (IoT Devices)</a:t>
            </a:r>
          </a:p>
        </p:txBody>
      </p:sp>
      <p:sp>
        <p:nvSpPr>
          <p:cNvPr id="6" name="TextBox 5"/>
          <p:cNvSpPr txBox="1"/>
          <p:nvPr/>
        </p:nvSpPr>
        <p:spPr>
          <a:xfrm>
            <a:off x="4811713" y="2725738"/>
            <a:ext cx="2878137" cy="982662"/>
          </a:xfrm>
          <a:prstGeom prst="rect">
            <a:avLst/>
          </a:prstGeom>
          <a:solidFill>
            <a:schemeClr val="accent2">
              <a:lumMod val="20000"/>
              <a:lumOff val="80000"/>
            </a:schemeClr>
          </a:solidFill>
          <a:ln>
            <a:solidFill>
              <a:schemeClr val="accent1"/>
            </a:solidFill>
          </a:ln>
        </p:spPr>
        <p:txBody>
          <a:bodyPr/>
          <a:lstStyle/>
          <a:p>
            <a:pPr eaLnBrk="1" hangingPunct="1">
              <a:defRPr/>
            </a:pPr>
            <a:r>
              <a:rPr lang="en-US" dirty="0">
                <a:solidFill>
                  <a:srgbClr val="0F1F28"/>
                </a:solidFill>
              </a:rPr>
              <a:t>IoT Platform</a:t>
            </a:r>
          </a:p>
          <a:p>
            <a:pPr marL="285750" indent="-285750" eaLnBrk="1" hangingPunct="1">
              <a:buFont typeface="Arial" panose="020B0604020202020204" pitchFamily="34" charset="0"/>
              <a:buChar char="•"/>
              <a:defRPr/>
            </a:pPr>
            <a:r>
              <a:rPr lang="en-US" sz="1400" dirty="0">
                <a:solidFill>
                  <a:srgbClr val="0F1F28"/>
                </a:solidFill>
              </a:rPr>
              <a:t>IoT platform device definitions</a:t>
            </a:r>
          </a:p>
          <a:p>
            <a:pPr marL="285750" indent="-285750" eaLnBrk="1" hangingPunct="1">
              <a:buFont typeface="Arial" panose="020B0604020202020204" pitchFamily="34" charset="0"/>
              <a:buChar char="•"/>
              <a:defRPr/>
            </a:pPr>
            <a:r>
              <a:rPr lang="en-US" sz="1400" dirty="0">
                <a:solidFill>
                  <a:srgbClr val="0F1F28"/>
                </a:solidFill>
              </a:rPr>
              <a:t>IoT platform rules</a:t>
            </a:r>
          </a:p>
          <a:p>
            <a:pPr eaLnBrk="1" hangingPunct="1">
              <a:defRPr/>
            </a:pPr>
            <a:r>
              <a:rPr lang="en-US" sz="1400" dirty="0">
                <a:solidFill>
                  <a:srgbClr val="0F1F28"/>
                </a:solidFill>
              </a:rPr>
              <a:t>Node-RED flows</a:t>
            </a:r>
          </a:p>
        </p:txBody>
      </p:sp>
      <p:sp>
        <p:nvSpPr>
          <p:cNvPr id="10" name="TextBox 9"/>
          <p:cNvSpPr txBox="1"/>
          <p:nvPr/>
        </p:nvSpPr>
        <p:spPr>
          <a:xfrm>
            <a:off x="498475" y="938213"/>
            <a:ext cx="3871913" cy="1808162"/>
          </a:xfrm>
          <a:prstGeom prst="rect">
            <a:avLst/>
          </a:prstGeom>
          <a:solidFill>
            <a:schemeClr val="accent2">
              <a:lumMod val="40000"/>
              <a:lumOff val="60000"/>
            </a:schemeClr>
          </a:solidFill>
          <a:ln>
            <a:solidFill>
              <a:schemeClr val="accent1"/>
            </a:solidFill>
          </a:ln>
        </p:spPr>
        <p:txBody>
          <a:bodyPr/>
          <a:lstStyle/>
          <a:p>
            <a:pPr eaLnBrk="1" hangingPunct="1">
              <a:defRPr/>
            </a:pPr>
            <a:r>
              <a:rPr lang="en-US" dirty="0">
                <a:solidFill>
                  <a:srgbClr val="0F1F28"/>
                </a:solidFill>
              </a:rPr>
              <a:t>IBM IoT Continuous Engineering environment</a:t>
            </a:r>
          </a:p>
        </p:txBody>
      </p:sp>
      <p:sp>
        <p:nvSpPr>
          <p:cNvPr id="2" name="Rectangle 1"/>
          <p:cNvSpPr/>
          <p:nvPr/>
        </p:nvSpPr>
        <p:spPr>
          <a:xfrm>
            <a:off x="862013" y="1595438"/>
            <a:ext cx="3228975" cy="1004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prstClr val="white"/>
                </a:solidFill>
              </a:rPr>
              <a:t>Continuous Engineering tools</a:t>
            </a:r>
          </a:p>
        </p:txBody>
      </p:sp>
      <p:cxnSp>
        <p:nvCxnSpPr>
          <p:cNvPr id="16" name="Straight Arrow Connector 15"/>
          <p:cNvCxnSpPr>
            <a:stCxn id="17" idx="1"/>
          </p:cNvCxnSpPr>
          <p:nvPr/>
        </p:nvCxnSpPr>
        <p:spPr>
          <a:xfrm flipH="1">
            <a:off x="4090988" y="2097088"/>
            <a:ext cx="720725"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11713" y="1771650"/>
            <a:ext cx="1476375" cy="652463"/>
          </a:xfrm>
          <a:prstGeom prst="rect">
            <a:avLst/>
          </a:prstGeom>
          <a:solidFill>
            <a:schemeClr val="bg1">
              <a:lumMod val="50000"/>
              <a:lumOff val="50000"/>
            </a:schemeClr>
          </a:solidFill>
          <a:ln>
            <a:solidFill>
              <a:schemeClr val="accent1"/>
            </a:solidFill>
          </a:ln>
        </p:spPr>
        <p:txBody>
          <a:bodyPr anchor="ctr"/>
          <a:lstStyle/>
          <a:p>
            <a:pPr algn="ctr" eaLnBrk="1" hangingPunct="1">
              <a:defRPr/>
            </a:pPr>
            <a:r>
              <a:rPr lang="en-US" dirty="0">
                <a:solidFill>
                  <a:srgbClr val="0F1F28"/>
                </a:solidFill>
              </a:rPr>
              <a:t>OSLC adapter</a:t>
            </a:r>
          </a:p>
        </p:txBody>
      </p:sp>
      <p:sp>
        <p:nvSpPr>
          <p:cNvPr id="7" name="TextBox 6"/>
          <p:cNvSpPr txBox="1"/>
          <p:nvPr/>
        </p:nvSpPr>
        <p:spPr>
          <a:xfrm>
            <a:off x="6443663" y="1773238"/>
            <a:ext cx="1704975" cy="630237"/>
          </a:xfrm>
          <a:prstGeom prst="rect">
            <a:avLst/>
          </a:prstGeom>
          <a:solidFill>
            <a:schemeClr val="accent2">
              <a:lumMod val="20000"/>
              <a:lumOff val="80000"/>
            </a:schemeClr>
          </a:solidFill>
          <a:ln>
            <a:solidFill>
              <a:schemeClr val="accent1"/>
            </a:solidFill>
          </a:ln>
        </p:spPr>
        <p:txBody>
          <a:bodyPr/>
          <a:lstStyle/>
          <a:p>
            <a:pPr eaLnBrk="1" hangingPunct="1">
              <a:defRPr/>
            </a:pPr>
            <a:r>
              <a:rPr lang="en-US" dirty="0">
                <a:solidFill>
                  <a:srgbClr val="0F1F28"/>
                </a:solidFill>
              </a:rPr>
              <a:t>IoT Dashboard (Custom)</a:t>
            </a:r>
          </a:p>
        </p:txBody>
      </p:sp>
      <p:cxnSp>
        <p:nvCxnSpPr>
          <p:cNvPr id="21" name="Straight Arrow Connector 20"/>
          <p:cNvCxnSpPr>
            <a:stCxn id="6" idx="2"/>
            <a:endCxn id="5" idx="0"/>
          </p:cNvCxnSpPr>
          <p:nvPr/>
        </p:nvCxnSpPr>
        <p:spPr>
          <a:xfrm>
            <a:off x="6249988" y="3708400"/>
            <a:ext cx="0" cy="341313"/>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549900" y="2403475"/>
            <a:ext cx="0" cy="34290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946900" y="2403475"/>
            <a:ext cx="0" cy="34290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3"/>
          <p:cNvSpPr>
            <a:spLocks noGrp="1"/>
          </p:cNvSpPr>
          <p:nvPr>
            <p:ph type="title"/>
          </p:nvPr>
        </p:nvSpPr>
        <p:spPr>
          <a:xfrm>
            <a:off x="1387475" y="1516063"/>
            <a:ext cx="6278563" cy="1477962"/>
          </a:xfrm>
        </p:spPr>
        <p:txBody>
          <a:bodyPr/>
          <a:lstStyle/>
          <a:p>
            <a:pPr algn="ctr"/>
            <a:r>
              <a:rPr lang="en-US" altLang="en-US" sz="9600" dirty="0" smtClean="0">
                <a:solidFill>
                  <a:srgbClr val="00B4A0"/>
                </a:solidFill>
              </a:rPr>
              <a:t>Demo</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E4IoT_ICE2016_v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8335079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a:xfrm>
            <a:off x="1578145" y="1048748"/>
            <a:ext cx="7125532" cy="3249418"/>
          </a:xfrm>
        </p:spPr>
        <p:txBody>
          <a:bodyPr>
            <a:normAutofit/>
          </a:bodyPr>
          <a:lstStyle/>
          <a:p>
            <a:pPr lvl="1"/>
            <a:r>
              <a:rPr lang="en-US" sz="1600" dirty="0" smtClean="0"/>
              <a:t>Engineering team “</a:t>
            </a:r>
            <a:r>
              <a:rPr lang="en-US" sz="1600" b="1" dirty="0" smtClean="0"/>
              <a:t>designed IoT in</a:t>
            </a:r>
            <a:r>
              <a:rPr lang="en-US" sz="1600" dirty="0" smtClean="0"/>
              <a:t>”</a:t>
            </a:r>
          </a:p>
          <a:p>
            <a:pPr lvl="2"/>
            <a:r>
              <a:rPr lang="en-US" dirty="0" smtClean="0"/>
              <a:t>Designed for operational feedback and analysis</a:t>
            </a:r>
          </a:p>
          <a:p>
            <a:pPr lvl="1"/>
            <a:endParaRPr lang="en-US" sz="1600" dirty="0" smtClean="0"/>
          </a:p>
          <a:p>
            <a:pPr lvl="1"/>
            <a:r>
              <a:rPr lang="en-US" sz="1600" dirty="0" smtClean="0"/>
              <a:t>Engineering team </a:t>
            </a:r>
            <a:r>
              <a:rPr lang="en-US" sz="1600" b="1" dirty="0" smtClean="0"/>
              <a:t>detected problem </a:t>
            </a:r>
            <a:r>
              <a:rPr lang="en-US" sz="1600" dirty="0" smtClean="0"/>
              <a:t>and </a:t>
            </a:r>
            <a:r>
              <a:rPr lang="en-US" sz="1600" b="1" dirty="0" smtClean="0"/>
              <a:t>responded quickly</a:t>
            </a:r>
          </a:p>
          <a:p>
            <a:pPr lvl="2"/>
            <a:r>
              <a:rPr lang="en-US" dirty="0" smtClean="0"/>
              <a:t>Combining engineering and operational information</a:t>
            </a:r>
          </a:p>
          <a:p>
            <a:pPr lvl="2"/>
            <a:endParaRPr lang="en-US" dirty="0" smtClean="0"/>
          </a:p>
          <a:p>
            <a:pPr lvl="1"/>
            <a:r>
              <a:rPr lang="en-US" sz="1600" dirty="0" smtClean="0"/>
              <a:t>Business manager </a:t>
            </a:r>
            <a:r>
              <a:rPr lang="en-US" sz="1600" b="1" dirty="0" smtClean="0"/>
              <a:t>used IoT data </a:t>
            </a:r>
            <a:r>
              <a:rPr lang="en-US" sz="1600" dirty="0" smtClean="0"/>
              <a:t>to confirm that problem was fixed</a:t>
            </a:r>
          </a:p>
          <a:p>
            <a:pPr lvl="2"/>
            <a:r>
              <a:rPr lang="en-US" dirty="0" smtClean="0"/>
              <a:t>Sentiment analysis and user behavior data</a:t>
            </a:r>
          </a:p>
          <a:p>
            <a:pPr lvl="1"/>
            <a:endParaRPr lang="en-US" sz="1600" dirty="0" smtClean="0"/>
          </a:p>
          <a:p>
            <a:pPr lvl="1"/>
            <a:r>
              <a:rPr lang="en-US" sz="1600" dirty="0" smtClean="0"/>
              <a:t>Team solved problem with a </a:t>
            </a:r>
            <a:r>
              <a:rPr lang="en-US" sz="1600" b="1" dirty="0" smtClean="0"/>
              <a:t>remote software update</a:t>
            </a:r>
          </a:p>
          <a:p>
            <a:pPr lvl="2"/>
            <a:r>
              <a:rPr lang="en-US" dirty="0" smtClean="0"/>
              <a:t>No service visits needed</a:t>
            </a:r>
          </a:p>
        </p:txBody>
      </p:sp>
      <p:sp>
        <p:nvSpPr>
          <p:cNvPr id="5" name="Title 4"/>
          <p:cNvSpPr>
            <a:spLocks noGrp="1"/>
          </p:cNvSpPr>
          <p:nvPr>
            <p:ph type="title"/>
          </p:nvPr>
        </p:nvSpPr>
        <p:spPr/>
        <p:txBody>
          <a:bodyPr/>
          <a:lstStyle/>
          <a:p>
            <a:r>
              <a:rPr lang="en-US" sz="2000" dirty="0"/>
              <a:t>What we saw</a:t>
            </a:r>
          </a:p>
        </p:txBody>
      </p:sp>
      <p:sp>
        <p:nvSpPr>
          <p:cNvPr id="4" name="Slide Number Placeholder 3"/>
          <p:cNvSpPr>
            <a:spLocks noGrp="1"/>
          </p:cNvSpPr>
          <p:nvPr>
            <p:ph type="sldNum" sz="quarter" idx="4294967295"/>
          </p:nvPr>
        </p:nvSpPr>
        <p:spPr>
          <a:xfrm>
            <a:off x="0" y="4727575"/>
            <a:ext cx="209550" cy="201613"/>
          </a:xfrm>
          <a:prstGeom prst="rect">
            <a:avLst/>
          </a:prstGeom>
        </p:spPr>
        <p:txBody>
          <a:bodyPr/>
          <a:lstStyle/>
          <a:p>
            <a:fld id="{E4DBDE34-E9B5-E04F-B662-69720E4BCB53}" type="slidenum">
              <a:rPr lang="en-US" smtClean="0"/>
              <a:t>13</a:t>
            </a:fld>
            <a:endParaRPr lang="en-US" dirty="0"/>
          </a:p>
        </p:txBody>
      </p:sp>
      <p:grpSp>
        <p:nvGrpSpPr>
          <p:cNvPr id="6" name="Group 5"/>
          <p:cNvGrpSpPr/>
          <p:nvPr/>
        </p:nvGrpSpPr>
        <p:grpSpPr>
          <a:xfrm>
            <a:off x="666479" y="2676707"/>
            <a:ext cx="814202" cy="814202"/>
            <a:chOff x="5709329" y="1665598"/>
            <a:chExt cx="814202" cy="814202"/>
          </a:xfrm>
        </p:grpSpPr>
        <p:sp>
          <p:nvSpPr>
            <p:cNvPr id="7" name="Oval 6"/>
            <p:cNvSpPr/>
            <p:nvPr/>
          </p:nvSpPr>
          <p:spPr>
            <a:xfrm>
              <a:off x="5709329" y="1665598"/>
              <a:ext cx="814202" cy="814202"/>
            </a:xfrm>
            <a:prstGeom prst="ellipse">
              <a:avLst/>
            </a:prstGeom>
            <a:solidFill>
              <a:schemeClr val="accent1">
                <a:lumMod val="7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105" y="1705683"/>
              <a:ext cx="699255" cy="699255"/>
            </a:xfrm>
            <a:prstGeom prst="rect">
              <a:avLst/>
            </a:prstGeom>
          </p:spPr>
        </p:pic>
      </p:grpSp>
      <p:grpSp>
        <p:nvGrpSpPr>
          <p:cNvPr id="9" name="Group 8"/>
          <p:cNvGrpSpPr/>
          <p:nvPr/>
        </p:nvGrpSpPr>
        <p:grpSpPr>
          <a:xfrm>
            <a:off x="669234" y="1791157"/>
            <a:ext cx="814202" cy="814202"/>
            <a:chOff x="4581485" y="2311191"/>
            <a:chExt cx="814202" cy="814202"/>
          </a:xfrm>
        </p:grpSpPr>
        <p:sp>
          <p:nvSpPr>
            <p:cNvPr id="10" name="Oval 9"/>
            <p:cNvSpPr/>
            <p:nvPr/>
          </p:nvSpPr>
          <p:spPr>
            <a:xfrm flipH="1">
              <a:off x="4581485" y="2311191"/>
              <a:ext cx="814202" cy="814202"/>
            </a:xfrm>
            <a:prstGeom prst="ellipse">
              <a:avLst/>
            </a:prstGeom>
            <a:solidFill>
              <a:schemeClr val="accent1">
                <a:lumMod val="7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182" y="2425014"/>
              <a:ext cx="621007" cy="621006"/>
            </a:xfrm>
            <a:prstGeom prst="rect">
              <a:avLst/>
            </a:prstGeom>
          </p:spPr>
        </p:pic>
      </p:grpSp>
      <p:grpSp>
        <p:nvGrpSpPr>
          <p:cNvPr id="12" name="Group 11"/>
          <p:cNvGrpSpPr/>
          <p:nvPr/>
        </p:nvGrpSpPr>
        <p:grpSpPr>
          <a:xfrm>
            <a:off x="656060" y="902299"/>
            <a:ext cx="822960" cy="813816"/>
            <a:chOff x="4745052" y="2048864"/>
            <a:chExt cx="1236238" cy="1236238"/>
          </a:xfrm>
        </p:grpSpPr>
        <p:sp>
          <p:nvSpPr>
            <p:cNvPr id="13" name="Oval 12"/>
            <p:cNvSpPr/>
            <p:nvPr/>
          </p:nvSpPr>
          <p:spPr>
            <a:xfrm>
              <a:off x="4745052" y="2048864"/>
              <a:ext cx="1236238" cy="1236238"/>
            </a:xfrm>
            <a:prstGeom prst="ellipse">
              <a:avLst/>
            </a:prstGeom>
            <a:solidFill>
              <a:schemeClr val="accent1">
                <a:lumMod val="7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5548" y="2199192"/>
              <a:ext cx="893326" cy="893326"/>
            </a:xfrm>
            <a:prstGeom prst="rect">
              <a:avLst/>
            </a:prstGeom>
          </p:spPr>
        </p:pic>
      </p:grpSp>
      <p:grpSp>
        <p:nvGrpSpPr>
          <p:cNvPr id="15" name="Group 14"/>
          <p:cNvGrpSpPr>
            <a:grpSpLocks noChangeAspect="1"/>
          </p:cNvGrpSpPr>
          <p:nvPr/>
        </p:nvGrpSpPr>
        <p:grpSpPr>
          <a:xfrm>
            <a:off x="660632" y="3549710"/>
            <a:ext cx="813816" cy="813816"/>
            <a:chOff x="6247924" y="3619571"/>
            <a:chExt cx="733778" cy="733778"/>
          </a:xfrm>
        </p:grpSpPr>
        <p:sp>
          <p:nvSpPr>
            <p:cNvPr id="16" name="Oval 15"/>
            <p:cNvSpPr/>
            <p:nvPr/>
          </p:nvSpPr>
          <p:spPr>
            <a:xfrm>
              <a:off x="6247924" y="3619571"/>
              <a:ext cx="733778" cy="733778"/>
            </a:xfrm>
            <a:prstGeom prst="ellipse">
              <a:avLst/>
            </a:prstGeom>
            <a:solidFill>
              <a:schemeClr val="accent1">
                <a:lumMod val="75000"/>
              </a:schemeClr>
            </a:solidFill>
          </p:spPr>
          <p:txBody>
            <a:bodyPr wrap="square" lIns="0" tIns="0" rIns="0" bIns="0" rtlCol="0" anchor="ctr">
              <a:noAutofit/>
            </a:bodyPr>
            <a:lstStyle/>
            <a:p>
              <a:pPr algn="ctr"/>
              <a:endParaRPr lang="en-US" sz="1200" dirty="0">
                <a:solidFill>
                  <a:schemeClr val="bg1"/>
                </a:solidFill>
                <a:latin typeface="Arial"/>
                <a:cs typeface="Arial"/>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355" y="3725760"/>
              <a:ext cx="521400" cy="521400"/>
            </a:xfrm>
            <a:prstGeom prst="rect">
              <a:avLst/>
            </a:prstGeom>
          </p:spPr>
        </p:pic>
      </p:grpSp>
    </p:spTree>
    <p:extLst>
      <p:ext uri="{BB962C8B-B14F-4D97-AF65-F5344CB8AC3E}">
        <p14:creationId xmlns:p14="http://schemas.microsoft.com/office/powerpoint/2010/main" val="2078064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a:xfrm>
            <a:off x="458788" y="1276350"/>
            <a:ext cx="8245475" cy="3249612"/>
          </a:xfrm>
        </p:spPr>
        <p:txBody>
          <a:bodyPr>
            <a:noAutofit/>
          </a:bodyPr>
          <a:lstStyle/>
          <a:p>
            <a:pPr>
              <a:defRPr/>
            </a:pPr>
            <a:r>
              <a:rPr lang="en-US" sz="1600" dirty="0" smtClean="0"/>
              <a:t>Improve test coverage with automated testing </a:t>
            </a:r>
          </a:p>
          <a:p>
            <a:pPr marL="285750" indent="-285750">
              <a:buFont typeface="Arial" panose="020B0604020202020204" pitchFamily="34" charset="0"/>
              <a:buChar char="•"/>
              <a:defRPr/>
            </a:pPr>
            <a:r>
              <a:rPr lang="en-US" sz="1600" dirty="0" smtClean="0">
                <a:solidFill>
                  <a:schemeClr val="accent1"/>
                </a:solidFill>
              </a:rPr>
              <a:t>Functional testing </a:t>
            </a:r>
            <a:r>
              <a:rPr lang="en-US" sz="1600" dirty="0" smtClean="0"/>
              <a:t>of solution …</a:t>
            </a:r>
          </a:p>
          <a:p>
            <a:pPr marL="742950" lvl="1" indent="-285750">
              <a:buFont typeface="Arial" panose="020B0604020202020204" pitchFamily="34" charset="0"/>
              <a:buChar char="•"/>
              <a:defRPr/>
            </a:pPr>
            <a:r>
              <a:rPr lang="en-US" sz="1600" dirty="0" smtClean="0">
                <a:solidFill>
                  <a:schemeClr val="accent1"/>
                </a:solidFill>
              </a:rPr>
              <a:t>Components </a:t>
            </a:r>
            <a:r>
              <a:rPr lang="en-US" sz="1600" dirty="0" smtClean="0"/>
              <a:t>on-device and in the cloud</a:t>
            </a:r>
          </a:p>
          <a:p>
            <a:pPr marL="742950" lvl="1" indent="-285750">
              <a:buFont typeface="Arial" panose="020B0604020202020204" pitchFamily="34" charset="0"/>
              <a:buChar char="•"/>
              <a:defRPr/>
            </a:pPr>
            <a:r>
              <a:rPr lang="en-US" sz="1600" dirty="0" smtClean="0">
                <a:solidFill>
                  <a:schemeClr val="accent1"/>
                </a:solidFill>
              </a:rPr>
              <a:t>Scenarios</a:t>
            </a:r>
            <a:r>
              <a:rPr lang="en-US" sz="1600" dirty="0" smtClean="0">
                <a:solidFill>
                  <a:schemeClr val="bg1"/>
                </a:solidFill>
              </a:rPr>
              <a:t> across the solution components</a:t>
            </a:r>
          </a:p>
          <a:p>
            <a:pPr marL="285750" indent="-285750">
              <a:buFont typeface="Arial" panose="020B0604020202020204" pitchFamily="34" charset="0"/>
              <a:buChar char="•"/>
              <a:defRPr/>
            </a:pPr>
            <a:r>
              <a:rPr lang="en-US" sz="1600" dirty="0" smtClean="0">
                <a:solidFill>
                  <a:schemeClr val="accent1"/>
                </a:solidFill>
              </a:rPr>
              <a:t>Simulation</a:t>
            </a:r>
            <a:r>
              <a:rPr lang="en-US" sz="1600" dirty="0" smtClean="0"/>
              <a:t> of devices and services not yet available</a:t>
            </a:r>
          </a:p>
          <a:p>
            <a:pPr marL="285750" indent="-285750">
              <a:buFont typeface="Arial" panose="020B0604020202020204" pitchFamily="34" charset="0"/>
              <a:buChar char="•"/>
              <a:defRPr/>
            </a:pPr>
            <a:r>
              <a:rPr lang="en-US" sz="1600" dirty="0" smtClean="0">
                <a:solidFill>
                  <a:schemeClr val="accent1"/>
                </a:solidFill>
              </a:rPr>
              <a:t>Performance</a:t>
            </a:r>
            <a:r>
              <a:rPr lang="en-US" sz="1600" dirty="0"/>
              <a:t> </a:t>
            </a:r>
            <a:r>
              <a:rPr lang="en-US" sz="1600" dirty="0">
                <a:solidFill>
                  <a:schemeClr val="accent1"/>
                </a:solidFill>
              </a:rPr>
              <a:t>testing</a:t>
            </a:r>
            <a:r>
              <a:rPr lang="en-US" sz="1600" dirty="0"/>
              <a:t> </a:t>
            </a:r>
            <a:r>
              <a:rPr lang="en-US" sz="1600" dirty="0" smtClean="0"/>
              <a:t>devices and the system</a:t>
            </a:r>
          </a:p>
        </p:txBody>
      </p:sp>
      <p:sp>
        <p:nvSpPr>
          <p:cNvPr id="3" name="Title 2"/>
          <p:cNvSpPr>
            <a:spLocks noGrp="1"/>
          </p:cNvSpPr>
          <p:nvPr>
            <p:ph type="title"/>
          </p:nvPr>
        </p:nvSpPr>
        <p:spPr>
          <a:xfrm>
            <a:off x="457200" y="393700"/>
            <a:ext cx="8229600" cy="615950"/>
          </a:xfrm>
        </p:spPr>
        <p:txBody>
          <a:bodyPr/>
          <a:lstStyle/>
          <a:p>
            <a:pPr>
              <a:defRPr/>
            </a:pPr>
            <a:r>
              <a:rPr lang="en-US" dirty="0" smtClean="0"/>
              <a:t>Not shown: extensions to the scenario that can</a:t>
            </a:r>
            <a:br>
              <a:rPr lang="en-US" dirty="0" smtClean="0"/>
            </a:br>
            <a:r>
              <a:rPr lang="en-US" dirty="0" smtClean="0"/>
              <a:t> </a:t>
            </a:r>
            <a:r>
              <a:rPr lang="en-US" dirty="0" smtClean="0">
                <a:solidFill>
                  <a:schemeClr val="bg1">
                    <a:lumMod val="75000"/>
                    <a:lumOff val="25000"/>
                  </a:schemeClr>
                </a:solidFill>
              </a:rPr>
              <a:t>improve product quality </a:t>
            </a:r>
            <a:r>
              <a:rPr lang="en-US" dirty="0" smtClean="0"/>
              <a:t>and </a:t>
            </a:r>
            <a:r>
              <a:rPr lang="en-US" dirty="0" smtClean="0">
                <a:solidFill>
                  <a:schemeClr val="bg1">
                    <a:lumMod val="75000"/>
                    <a:lumOff val="25000"/>
                  </a:schemeClr>
                </a:solidFill>
              </a:rPr>
              <a:t>team productivity</a:t>
            </a:r>
            <a:endParaRPr lang="en-US" dirty="0">
              <a:solidFill>
                <a:schemeClr val="bg1">
                  <a:lumMod val="75000"/>
                  <a:lumOff val="2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a:xfrm>
            <a:off x="458788" y="1276350"/>
            <a:ext cx="8245475" cy="3249612"/>
          </a:xfrm>
        </p:spPr>
        <p:txBody>
          <a:bodyPr>
            <a:noAutofit/>
          </a:bodyPr>
          <a:lstStyle/>
          <a:p>
            <a:pPr>
              <a:defRPr/>
            </a:pPr>
            <a:r>
              <a:rPr lang="en-US" sz="1600" dirty="0" smtClean="0"/>
              <a:t>Find problems faster with </a:t>
            </a:r>
            <a:r>
              <a:rPr lang="en-US" sz="1600" dirty="0" smtClean="0">
                <a:solidFill>
                  <a:schemeClr val="accent1"/>
                </a:solidFill>
              </a:rPr>
              <a:t>continuous delivery pipeline</a:t>
            </a:r>
          </a:p>
          <a:p>
            <a:pPr marL="285750" indent="-285750">
              <a:buFont typeface="Arial" panose="020B0604020202020204" pitchFamily="34" charset="0"/>
              <a:buChar char="•"/>
              <a:defRPr/>
            </a:pPr>
            <a:r>
              <a:rPr lang="en-US" sz="1600" dirty="0" smtClean="0">
                <a:solidFill>
                  <a:schemeClr val="accent1"/>
                </a:solidFill>
              </a:rPr>
              <a:t>Automated</a:t>
            </a:r>
            <a:r>
              <a:rPr lang="en-US" sz="1600" dirty="0" smtClean="0"/>
              <a:t> build / deploy / test</a:t>
            </a:r>
          </a:p>
          <a:p>
            <a:pPr marL="285750" indent="-285750">
              <a:buFont typeface="Arial" panose="020B0604020202020204" pitchFamily="34" charset="0"/>
              <a:buChar char="•"/>
              <a:defRPr/>
            </a:pPr>
            <a:r>
              <a:rPr lang="en-US" sz="1600" dirty="0" smtClean="0">
                <a:solidFill>
                  <a:schemeClr val="accent1"/>
                </a:solidFill>
              </a:rPr>
              <a:t>Components</a:t>
            </a:r>
            <a:r>
              <a:rPr lang="en-US" sz="1600" dirty="0" smtClean="0"/>
              <a:t> and cross-component </a:t>
            </a:r>
            <a:r>
              <a:rPr lang="en-US" sz="1600" dirty="0" smtClean="0">
                <a:solidFill>
                  <a:schemeClr val="accent1"/>
                </a:solidFill>
              </a:rPr>
              <a:t>scenarios</a:t>
            </a:r>
            <a:endParaRPr lang="en-US" sz="1600" dirty="0">
              <a:solidFill>
                <a:schemeClr val="accent1"/>
              </a:solidFill>
            </a:endParaRPr>
          </a:p>
          <a:p>
            <a:pPr>
              <a:defRPr/>
            </a:pPr>
            <a:endParaRPr lang="en-US" sz="1600" dirty="0" smtClean="0"/>
          </a:p>
          <a:p>
            <a:pPr>
              <a:defRPr/>
            </a:pPr>
            <a:r>
              <a:rPr lang="en-US" sz="1600" dirty="0" smtClean="0"/>
              <a:t>Bonus</a:t>
            </a:r>
            <a:r>
              <a:rPr lang="en-US" sz="1600" dirty="0"/>
              <a:t>: m</a:t>
            </a:r>
            <a:r>
              <a:rPr lang="en-US" sz="1600" dirty="0" smtClean="0"/>
              <a:t>akes </a:t>
            </a:r>
            <a:r>
              <a:rPr lang="en-US" sz="1600" dirty="0"/>
              <a:t>it easy to </a:t>
            </a:r>
            <a:r>
              <a:rPr lang="en-US" sz="1600" dirty="0">
                <a:solidFill>
                  <a:schemeClr val="accent1"/>
                </a:solidFill>
              </a:rPr>
              <a:t>create test environments</a:t>
            </a:r>
          </a:p>
          <a:p>
            <a:pPr marL="285750" indent="-285750">
              <a:buFont typeface="Arial" panose="020B0604020202020204" pitchFamily="34" charset="0"/>
              <a:buChar char="•"/>
              <a:defRPr/>
            </a:pPr>
            <a:endParaRPr lang="en-US" sz="1600" dirty="0" smtClean="0"/>
          </a:p>
        </p:txBody>
      </p:sp>
      <p:sp>
        <p:nvSpPr>
          <p:cNvPr id="3" name="Title 2"/>
          <p:cNvSpPr>
            <a:spLocks noGrp="1"/>
          </p:cNvSpPr>
          <p:nvPr>
            <p:ph type="title"/>
          </p:nvPr>
        </p:nvSpPr>
        <p:spPr>
          <a:xfrm>
            <a:off x="457200" y="393700"/>
            <a:ext cx="8229600" cy="615950"/>
          </a:xfrm>
        </p:spPr>
        <p:txBody>
          <a:bodyPr/>
          <a:lstStyle/>
          <a:p>
            <a:pPr>
              <a:defRPr/>
            </a:pPr>
            <a:r>
              <a:rPr lang="en-US" dirty="0" smtClean="0"/>
              <a:t>Not shown: extensions to the scenario that can</a:t>
            </a:r>
            <a:br>
              <a:rPr lang="en-US" dirty="0" smtClean="0"/>
            </a:br>
            <a:r>
              <a:rPr lang="en-US" dirty="0" smtClean="0"/>
              <a:t> </a:t>
            </a:r>
            <a:r>
              <a:rPr lang="en-US" dirty="0" smtClean="0">
                <a:solidFill>
                  <a:schemeClr val="bg1">
                    <a:lumMod val="75000"/>
                    <a:lumOff val="25000"/>
                  </a:schemeClr>
                </a:solidFill>
              </a:rPr>
              <a:t>improve product quality </a:t>
            </a:r>
            <a:r>
              <a:rPr lang="en-US" dirty="0" smtClean="0"/>
              <a:t>and </a:t>
            </a:r>
            <a:r>
              <a:rPr lang="en-US" dirty="0" smtClean="0">
                <a:solidFill>
                  <a:schemeClr val="bg1">
                    <a:lumMod val="75000"/>
                    <a:lumOff val="25000"/>
                  </a:schemeClr>
                </a:solidFill>
              </a:rPr>
              <a:t>team productivity (2)</a:t>
            </a:r>
            <a:endParaRPr lang="en-US" dirty="0">
              <a:solidFill>
                <a:schemeClr val="bg1">
                  <a:lumMod val="75000"/>
                  <a:lumOff val="25000"/>
                </a:schemeClr>
              </a:solidFill>
            </a:endParaRPr>
          </a:p>
        </p:txBody>
      </p:sp>
    </p:spTree>
    <p:extLst>
      <p:ext uri="{BB962C8B-B14F-4D97-AF65-F5344CB8AC3E}">
        <p14:creationId xmlns:p14="http://schemas.microsoft.com/office/powerpoint/2010/main" val="2246158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a:xfrm>
            <a:off x="449262" y="1276350"/>
            <a:ext cx="8245475" cy="3379871"/>
          </a:xfrm>
        </p:spPr>
        <p:txBody>
          <a:bodyPr>
            <a:noAutofit/>
          </a:bodyPr>
          <a:lstStyle/>
          <a:p>
            <a:pPr>
              <a:defRPr/>
            </a:pPr>
            <a:endParaRPr lang="en-US" sz="1600" dirty="0"/>
          </a:p>
          <a:p>
            <a:pPr>
              <a:defRPr/>
            </a:pPr>
            <a:r>
              <a:rPr lang="en-US" sz="1600" dirty="0" smtClean="0"/>
              <a:t>Improve </a:t>
            </a:r>
            <a:r>
              <a:rPr lang="en-US" sz="1600" dirty="0"/>
              <a:t>testing and design </a:t>
            </a:r>
            <a:r>
              <a:rPr lang="en-US" sz="1600" dirty="0">
                <a:solidFill>
                  <a:schemeClr val="accent1"/>
                </a:solidFill>
              </a:rPr>
              <a:t>assumptions</a:t>
            </a:r>
          </a:p>
          <a:p>
            <a:pPr marL="285750" indent="-285750">
              <a:buFont typeface="Arial" panose="020B0604020202020204" pitchFamily="34" charset="0"/>
              <a:buChar char="•"/>
              <a:defRPr/>
            </a:pPr>
            <a:r>
              <a:rPr lang="en-US" sz="1600" dirty="0"/>
              <a:t>Compare </a:t>
            </a:r>
            <a:r>
              <a:rPr lang="en-US" sz="1600" dirty="0" smtClean="0"/>
              <a:t>test </a:t>
            </a:r>
            <a:r>
              <a:rPr lang="en-US" sz="1600" dirty="0"/>
              <a:t>results </a:t>
            </a:r>
            <a:r>
              <a:rPr lang="en-US" sz="1600" dirty="0" smtClean="0"/>
              <a:t>in the lab with </a:t>
            </a:r>
            <a:r>
              <a:rPr lang="en-US" sz="1600" dirty="0"/>
              <a:t>real-word operational data </a:t>
            </a:r>
            <a:r>
              <a:rPr lang="en-US" sz="1600" dirty="0" smtClean="0"/>
              <a:t>(</a:t>
            </a:r>
            <a:r>
              <a:rPr lang="en-US" sz="1600" dirty="0"/>
              <a:t>including </a:t>
            </a:r>
            <a:r>
              <a:rPr lang="en-US" sz="1600" dirty="0" smtClean="0"/>
              <a:t>failures)</a:t>
            </a:r>
            <a:endParaRPr lang="en-US" sz="1600" dirty="0"/>
          </a:p>
          <a:p>
            <a:pPr marL="285750" indent="-285750">
              <a:buFont typeface="Arial" panose="020B0604020202020204" pitchFamily="34" charset="0"/>
              <a:buChar char="•"/>
              <a:defRPr/>
            </a:pPr>
            <a:r>
              <a:rPr lang="en-US" sz="1600" dirty="0"/>
              <a:t>Analyze warranty and service call data to improve design</a:t>
            </a:r>
          </a:p>
          <a:p>
            <a:pPr>
              <a:defRPr/>
            </a:pPr>
            <a:endParaRPr lang="en-US" sz="1600" dirty="0" smtClean="0"/>
          </a:p>
        </p:txBody>
      </p:sp>
      <p:sp>
        <p:nvSpPr>
          <p:cNvPr id="3" name="Title 2"/>
          <p:cNvSpPr>
            <a:spLocks noGrp="1"/>
          </p:cNvSpPr>
          <p:nvPr>
            <p:ph type="title"/>
          </p:nvPr>
        </p:nvSpPr>
        <p:spPr>
          <a:xfrm>
            <a:off x="457200" y="393700"/>
            <a:ext cx="8229600" cy="615553"/>
          </a:xfrm>
        </p:spPr>
        <p:txBody>
          <a:bodyPr/>
          <a:lstStyle/>
          <a:p>
            <a:pPr>
              <a:defRPr/>
            </a:pPr>
            <a:r>
              <a:rPr lang="en-US" dirty="0" smtClean="0"/>
              <a:t>Not shown: extensions to the scenario that can </a:t>
            </a:r>
            <a:r>
              <a:rPr lang="en-US" dirty="0"/>
              <a:t/>
            </a:r>
            <a:br>
              <a:rPr lang="en-US" dirty="0"/>
            </a:br>
            <a:r>
              <a:rPr lang="en-US" dirty="0" smtClean="0">
                <a:solidFill>
                  <a:schemeClr val="bg1">
                    <a:lumMod val="75000"/>
                    <a:lumOff val="25000"/>
                  </a:schemeClr>
                </a:solidFill>
              </a:rPr>
              <a:t>improve design</a:t>
            </a:r>
            <a:endParaRPr lang="en-US" dirty="0">
              <a:solidFill>
                <a:schemeClr val="bg1">
                  <a:lumMod val="75000"/>
                  <a:lumOff val="25000"/>
                </a:schemeClr>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a:xfrm>
            <a:off x="449262" y="1276350"/>
            <a:ext cx="8245475" cy="4094163"/>
          </a:xfrm>
        </p:spPr>
        <p:txBody>
          <a:bodyPr>
            <a:noAutofit/>
          </a:bodyPr>
          <a:lstStyle/>
          <a:p>
            <a:pPr>
              <a:defRPr/>
            </a:pPr>
            <a:r>
              <a:rPr lang="en-US" sz="1600" dirty="0" smtClean="0"/>
              <a:t>Model-based engineering (MBE)</a:t>
            </a:r>
          </a:p>
          <a:p>
            <a:pPr marL="285750" indent="-285750">
              <a:buFont typeface="Arial" panose="020B0604020202020204" pitchFamily="34" charset="0"/>
              <a:buChar char="•"/>
              <a:defRPr/>
            </a:pPr>
            <a:r>
              <a:rPr lang="en-US" sz="1600" dirty="0" smtClean="0"/>
              <a:t>Systems engineering (</a:t>
            </a:r>
            <a:r>
              <a:rPr lang="en-US" sz="1600" dirty="0" smtClean="0">
                <a:solidFill>
                  <a:schemeClr val="accent1"/>
                </a:solidFill>
              </a:rPr>
              <a:t>MBSE</a:t>
            </a:r>
            <a:r>
              <a:rPr lang="en-US" sz="1600" dirty="0" smtClean="0"/>
              <a:t>) </a:t>
            </a:r>
            <a:r>
              <a:rPr lang="en-US" sz="1600" dirty="0"/>
              <a:t>and Model-driven development (</a:t>
            </a:r>
            <a:r>
              <a:rPr lang="en-US" sz="1600" dirty="0">
                <a:solidFill>
                  <a:schemeClr val="accent1"/>
                </a:solidFill>
              </a:rPr>
              <a:t>MDD</a:t>
            </a:r>
            <a:r>
              <a:rPr lang="en-US" sz="1600" dirty="0" smtClean="0"/>
              <a:t>)</a:t>
            </a:r>
          </a:p>
          <a:p>
            <a:pPr marL="742950" lvl="1" indent="-285750">
              <a:buFont typeface="Arial" panose="020B0604020202020204" pitchFamily="34" charset="0"/>
              <a:buChar char="•"/>
              <a:defRPr/>
            </a:pPr>
            <a:r>
              <a:rPr lang="en-US" sz="1600" dirty="0" smtClean="0"/>
              <a:t>Define complex systems in models using multiple viewpoints </a:t>
            </a:r>
            <a:br>
              <a:rPr lang="en-US" sz="1600" dirty="0" smtClean="0"/>
            </a:br>
            <a:r>
              <a:rPr lang="en-US" sz="1600" dirty="0" smtClean="0"/>
              <a:t>(e.g., business, user, functional, implementation)</a:t>
            </a:r>
          </a:p>
          <a:p>
            <a:pPr marL="742950" lvl="1" indent="-285750">
              <a:buFont typeface="Arial" panose="020B0604020202020204" pitchFamily="34" charset="0"/>
              <a:buChar char="•"/>
              <a:defRPr/>
            </a:pPr>
            <a:r>
              <a:rPr lang="en-US" sz="1600" dirty="0" smtClean="0"/>
              <a:t>Design device state machines, logic, and system interactions</a:t>
            </a:r>
          </a:p>
          <a:p>
            <a:pPr marL="742950" lvl="1" indent="-285750">
              <a:buFont typeface="Arial" panose="020B0604020202020204" pitchFamily="34" charset="0"/>
              <a:buChar char="•"/>
              <a:defRPr/>
            </a:pPr>
            <a:r>
              <a:rPr lang="en-US" sz="1600" dirty="0" smtClean="0"/>
              <a:t>Validate designs in simulated software or virtual HW+SW</a:t>
            </a:r>
          </a:p>
          <a:p>
            <a:pPr marL="742950" lvl="1" indent="-285750">
              <a:buFont typeface="Arial" panose="020B0604020202020204" pitchFamily="34" charset="0"/>
              <a:buChar char="•"/>
              <a:defRPr/>
            </a:pPr>
            <a:r>
              <a:rPr lang="en-US" sz="1600" dirty="0" smtClean="0"/>
              <a:t>Models </a:t>
            </a:r>
            <a:r>
              <a:rPr lang="en-US" sz="1600" dirty="0" smtClean="0">
                <a:sym typeface="Wingdings" panose="05000000000000000000" pitchFamily="2" charset="2"/>
              </a:rPr>
              <a:t> code</a:t>
            </a:r>
            <a:endParaRPr lang="en-US" sz="1600" dirty="0" smtClean="0"/>
          </a:p>
        </p:txBody>
      </p:sp>
      <p:sp>
        <p:nvSpPr>
          <p:cNvPr id="3" name="Title 2"/>
          <p:cNvSpPr>
            <a:spLocks noGrp="1"/>
          </p:cNvSpPr>
          <p:nvPr>
            <p:ph type="title"/>
          </p:nvPr>
        </p:nvSpPr>
        <p:spPr>
          <a:xfrm>
            <a:off x="457200" y="393700"/>
            <a:ext cx="8229600" cy="615553"/>
          </a:xfrm>
        </p:spPr>
        <p:txBody>
          <a:bodyPr/>
          <a:lstStyle/>
          <a:p>
            <a:pPr>
              <a:defRPr/>
            </a:pPr>
            <a:r>
              <a:rPr lang="en-US" dirty="0" smtClean="0"/>
              <a:t>Not shown: extensions to the scenario that can</a:t>
            </a:r>
            <a:br>
              <a:rPr lang="en-US" dirty="0" smtClean="0"/>
            </a:br>
            <a:r>
              <a:rPr lang="en-US" dirty="0" smtClean="0"/>
              <a:t> </a:t>
            </a:r>
            <a:r>
              <a:rPr lang="en-US" dirty="0" smtClean="0">
                <a:solidFill>
                  <a:schemeClr val="bg1">
                    <a:lumMod val="75000"/>
                    <a:lumOff val="25000"/>
                  </a:schemeClr>
                </a:solidFill>
              </a:rPr>
              <a:t>improve design (2)</a:t>
            </a:r>
            <a:endParaRPr lang="en-US" dirty="0">
              <a:solidFill>
                <a:schemeClr val="bg1">
                  <a:lumMod val="75000"/>
                  <a:lumOff val="25000"/>
                </a:schemeClr>
              </a:solidFill>
            </a:endParaRPr>
          </a:p>
        </p:txBody>
      </p:sp>
    </p:spTree>
    <p:extLst>
      <p:ext uri="{BB962C8B-B14F-4D97-AF65-F5344CB8AC3E}">
        <p14:creationId xmlns:p14="http://schemas.microsoft.com/office/powerpoint/2010/main" val="204455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673246224"/>
              </p:ext>
            </p:extLst>
          </p:nvPr>
        </p:nvGraphicFramePr>
        <p:xfrm>
          <a:off x="225989" y="896112"/>
          <a:ext cx="6409589" cy="3635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7107" name="Title 2"/>
          <p:cNvSpPr>
            <a:spLocks noGrp="1"/>
          </p:cNvSpPr>
          <p:nvPr>
            <p:ph type="title"/>
          </p:nvPr>
        </p:nvSpPr>
        <p:spPr/>
        <p:txBody>
          <a:bodyPr/>
          <a:lstStyle/>
          <a:p>
            <a:r>
              <a:rPr lang="en-US" dirty="0"/>
              <a:t>With thanks to Persistent Systems Ltd – IoT Flywheel services</a:t>
            </a:r>
            <a:endParaRPr lang="en-US" altLang="en-US" dirty="0" smtClean="0">
              <a:ea typeface="MS PGothic" panose="020B0600070205080204" pitchFamily="34" charset="-128"/>
            </a:endParaRPr>
          </a:p>
        </p:txBody>
      </p:sp>
      <p:sp>
        <p:nvSpPr>
          <p:cNvPr id="2" name="TextBox 1"/>
          <p:cNvSpPr txBox="1"/>
          <p:nvPr/>
        </p:nvSpPr>
        <p:spPr>
          <a:xfrm>
            <a:off x="6533002" y="786004"/>
            <a:ext cx="2401678" cy="2698835"/>
          </a:xfrm>
          <a:prstGeom prst="rect">
            <a:avLst/>
          </a:prstGeom>
          <a:solidFill>
            <a:schemeClr val="bg1">
              <a:lumMod val="75000"/>
              <a:lumOff val="25000"/>
            </a:schemeClr>
          </a:solidFill>
          <a:ln>
            <a:solidFill>
              <a:schemeClr val="bg1">
                <a:lumMod val="75000"/>
                <a:lumOff val="25000"/>
              </a:schemeClr>
            </a:solidFill>
          </a:ln>
        </p:spPr>
        <p:txBody>
          <a:bodyPr wrap="square" lIns="182880" tIns="182880" rIns="182880" bIns="182880" rtlCol="0">
            <a:noAutofit/>
          </a:bodyPr>
          <a:lstStyle/>
          <a:p>
            <a:r>
              <a:rPr lang="en-US" sz="1600" dirty="0" smtClean="0"/>
              <a:t>Used in this demo:</a:t>
            </a:r>
          </a:p>
          <a:p>
            <a:pPr marL="285750" indent="-285750">
              <a:buFont typeface="Wingdings" panose="05000000000000000000" pitchFamily="2" charset="2"/>
              <a:buChar char="ü"/>
            </a:pPr>
            <a:r>
              <a:rPr lang="en-US" sz="1600" dirty="0" smtClean="0"/>
              <a:t>IoT Dashboard</a:t>
            </a:r>
          </a:p>
          <a:p>
            <a:endParaRPr lang="en-US" sz="1600" dirty="0" smtClean="0"/>
          </a:p>
          <a:p>
            <a:r>
              <a:rPr lang="en-US" sz="1600" dirty="0" smtClean="0"/>
              <a:t>Not shown</a:t>
            </a:r>
          </a:p>
          <a:p>
            <a:pPr marL="285750" indent="-285750">
              <a:buFont typeface="Wingdings" panose="05000000000000000000" pitchFamily="2" charset="2"/>
              <a:buChar char="ü"/>
            </a:pPr>
            <a:r>
              <a:rPr lang="en-US" sz="1600" dirty="0" smtClean="0"/>
              <a:t>Work item creator</a:t>
            </a:r>
          </a:p>
          <a:p>
            <a:pPr marL="285750" indent="-285750">
              <a:buFont typeface="Wingdings" panose="05000000000000000000" pitchFamily="2" charset="2"/>
              <a:buChar char="ü"/>
            </a:pPr>
            <a:r>
              <a:rPr lang="en-US" sz="1600" dirty="0" smtClean="0"/>
              <a:t>RQM test execution adapter</a:t>
            </a:r>
            <a:endParaRPr lang="en-US" sz="1600" dirty="0"/>
          </a:p>
        </p:txBody>
      </p:sp>
    </p:spTree>
    <p:extLst>
      <p:ext uri="{BB962C8B-B14F-4D97-AF65-F5344CB8AC3E}">
        <p14:creationId xmlns:p14="http://schemas.microsoft.com/office/powerpoint/2010/main" val="8349095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0"/>
          </p:nvPr>
        </p:nvPicPr>
        <p:blipFill>
          <a:blip r:embed="rId2"/>
          <a:stretch>
            <a:fillRect/>
          </a:stretch>
        </p:blipFill>
        <p:spPr>
          <a:xfrm>
            <a:off x="457200" y="1044501"/>
            <a:ext cx="8494295" cy="2329746"/>
          </a:xfrm>
          <a:prstGeom prst="rect">
            <a:avLst/>
          </a:prstGeom>
        </p:spPr>
      </p:pic>
      <p:sp>
        <p:nvSpPr>
          <p:cNvPr id="3" name="Title 2"/>
          <p:cNvSpPr>
            <a:spLocks noGrp="1"/>
          </p:cNvSpPr>
          <p:nvPr>
            <p:ph type="title"/>
          </p:nvPr>
        </p:nvSpPr>
        <p:spPr/>
        <p:txBody>
          <a:bodyPr/>
          <a:lstStyle/>
          <a:p>
            <a:r>
              <a:rPr lang="en-US" dirty="0" smtClean="0"/>
              <a:t>OSLC Adapter</a:t>
            </a:r>
            <a:endParaRPr lang="en-US" dirty="0"/>
          </a:p>
        </p:txBody>
      </p:sp>
      <p:sp>
        <p:nvSpPr>
          <p:cNvPr id="5" name="Rectangle 4"/>
          <p:cNvSpPr/>
          <p:nvPr/>
        </p:nvSpPr>
        <p:spPr>
          <a:xfrm>
            <a:off x="457200" y="3532407"/>
            <a:ext cx="3916457" cy="369332"/>
          </a:xfrm>
          <a:prstGeom prst="rect">
            <a:avLst/>
          </a:prstGeom>
        </p:spPr>
        <p:txBody>
          <a:bodyPr wrap="none">
            <a:spAutoFit/>
          </a:bodyPr>
          <a:lstStyle/>
          <a:p>
            <a:r>
              <a:rPr lang="en-US" dirty="0" smtClean="0">
                <a:hlinkClick r:id="rId3"/>
              </a:rPr>
              <a:t>https://jazz.net/products/iot-adapter/</a:t>
            </a:r>
            <a:r>
              <a:rPr lang="en-US" dirty="0" smtClean="0"/>
              <a:t> </a:t>
            </a:r>
            <a:endParaRPr lang="en-US" dirty="0"/>
          </a:p>
        </p:txBody>
      </p:sp>
    </p:spTree>
    <p:extLst>
      <p:ext uri="{BB962C8B-B14F-4D97-AF65-F5344CB8AC3E}">
        <p14:creationId xmlns:p14="http://schemas.microsoft.com/office/powerpoint/2010/main" val="3937401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txBox="1">
            <a:spLocks/>
          </p:cNvSpPr>
          <p:nvPr/>
        </p:nvSpPr>
        <p:spPr bwMode="auto">
          <a:xfrm>
            <a:off x="415925" y="338138"/>
            <a:ext cx="5100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defRPr sz="2000">
                <a:solidFill>
                  <a:schemeClr val="bg2"/>
                </a:solidFill>
                <a:latin typeface="Arial" panose="020B0604020202020204" pitchFamily="34" charset="0"/>
                <a:ea typeface="MS PGothic" panose="020B0600070205080204" pitchFamily="34" charset="-128"/>
              </a:defRPr>
            </a:lvl1pPr>
            <a:lvl2pPr indent="-136525">
              <a:spcBef>
                <a:spcPts val="300"/>
              </a:spcBef>
              <a:buSzPct val="80000"/>
              <a:buFont typeface="Arial" panose="020B0604020202020204" pitchFamily="34" charset="0"/>
              <a:buChar char="•"/>
              <a:defRPr>
                <a:solidFill>
                  <a:schemeClr val="bg2"/>
                </a:solidFill>
                <a:latin typeface="Arial" panose="020B0604020202020204" pitchFamily="34" charset="0"/>
                <a:ea typeface="MS PGothic" panose="020B0600070205080204" pitchFamily="34" charset="-128"/>
              </a:defRPr>
            </a:lvl2pPr>
            <a:lvl3pPr marL="685800" indent="-136525">
              <a:spcBef>
                <a:spcPct val="20000"/>
              </a:spcBef>
              <a:buFont typeface="Lucida Grande" charset="0"/>
              <a:buChar char="–"/>
              <a:defRPr sz="1600">
                <a:solidFill>
                  <a:schemeClr val="bg2"/>
                </a:solidFill>
                <a:latin typeface="Arial" panose="020B0604020202020204" pitchFamily="34" charset="0"/>
                <a:ea typeface="MS PGothic" panose="020B0600070205080204" pitchFamily="34" charset="-128"/>
              </a:defRPr>
            </a:lvl3pPr>
            <a:lvl4pPr marL="914400" indent="-136525">
              <a:spcBef>
                <a:spcPct val="20000"/>
              </a:spcBef>
              <a:buSzPct val="80000"/>
              <a:buFont typeface="Arial" panose="020B0604020202020204" pitchFamily="34" charset="0"/>
              <a:buChar char="•"/>
              <a:defRPr sz="1400">
                <a:solidFill>
                  <a:schemeClr val="bg2"/>
                </a:solidFill>
                <a:latin typeface="Arial" panose="020B0604020202020204" pitchFamily="34" charset="0"/>
                <a:ea typeface="MS PGothic" panose="020B0600070205080204" pitchFamily="34" charset="-128"/>
              </a:defRPr>
            </a:lvl4pPr>
            <a:lvl5pPr marL="1143000" indent="-136525">
              <a:spcBef>
                <a:spcPct val="20000"/>
              </a:spcBef>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5pPr>
            <a:lvl6pPr marL="1600200" indent="-136525" eaLnBrk="0" fontAlgn="base" hangingPunct="0">
              <a:spcBef>
                <a:spcPct val="20000"/>
              </a:spcBef>
              <a:spcAft>
                <a:spcPct val="0"/>
              </a:spcAft>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6pPr>
            <a:lvl7pPr marL="2057400" indent="-136525" eaLnBrk="0" fontAlgn="base" hangingPunct="0">
              <a:spcBef>
                <a:spcPct val="20000"/>
              </a:spcBef>
              <a:spcAft>
                <a:spcPct val="0"/>
              </a:spcAft>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7pPr>
            <a:lvl8pPr marL="2514600" indent="-136525" eaLnBrk="0" fontAlgn="base" hangingPunct="0">
              <a:spcBef>
                <a:spcPct val="20000"/>
              </a:spcBef>
              <a:spcAft>
                <a:spcPct val="0"/>
              </a:spcAft>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8pPr>
            <a:lvl9pPr marL="2971800" indent="-136525" eaLnBrk="0" fontAlgn="base" hangingPunct="0">
              <a:spcBef>
                <a:spcPct val="20000"/>
              </a:spcBef>
              <a:spcAft>
                <a:spcPct val="0"/>
              </a:spcAft>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9pPr>
          </a:lstStyle>
          <a:p>
            <a:pPr>
              <a:spcBef>
                <a:spcPct val="0"/>
              </a:spcBef>
              <a:buFontTx/>
              <a:buNone/>
            </a:pPr>
            <a:r>
              <a:rPr lang="en-US" altLang="en-US" sz="2400" dirty="0" smtClean="0">
                <a:solidFill>
                  <a:srgbClr val="339C96"/>
                </a:solidFill>
                <a:latin typeface="HelvNeue for IBM Medium"/>
              </a:rPr>
              <a:t>IoT opportunities … and challenges</a:t>
            </a:r>
            <a:endParaRPr lang="en-US" altLang="en-US" sz="2400" dirty="0">
              <a:solidFill>
                <a:srgbClr val="339C96"/>
              </a:solidFill>
              <a:latin typeface="HelvNeue for IBM Medium"/>
            </a:endParaRPr>
          </a:p>
        </p:txBody>
      </p:sp>
      <p:sp>
        <p:nvSpPr>
          <p:cNvPr id="6" name="Rectangular Callout 5"/>
          <p:cNvSpPr/>
          <p:nvPr/>
        </p:nvSpPr>
        <p:spPr>
          <a:xfrm>
            <a:off x="1955584" y="1934303"/>
            <a:ext cx="2021320" cy="1653922"/>
          </a:xfrm>
          <a:prstGeom prst="wedgeRectCallout">
            <a:avLst>
              <a:gd name="adj1" fmla="val -21953"/>
              <a:gd name="adj2" fmla="val 25544"/>
            </a:avLst>
          </a:prstGeom>
          <a:solidFill>
            <a:schemeClr val="tx1"/>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lumMod val="75000"/>
                    <a:lumOff val="25000"/>
                  </a:schemeClr>
                </a:solidFill>
              </a:rPr>
              <a:t>What should we do?</a:t>
            </a:r>
          </a:p>
        </p:txBody>
      </p:sp>
      <p:sp>
        <p:nvSpPr>
          <p:cNvPr id="7" name="Rectangular Callout 6"/>
          <p:cNvSpPr/>
          <p:nvPr/>
        </p:nvSpPr>
        <p:spPr>
          <a:xfrm>
            <a:off x="5151965" y="1934303"/>
            <a:ext cx="2021320" cy="1653922"/>
          </a:xfrm>
          <a:prstGeom prst="wedgeRectCallout">
            <a:avLst>
              <a:gd name="adj1" fmla="val -21953"/>
              <a:gd name="adj2" fmla="val 25544"/>
            </a:avLst>
          </a:prstGeom>
          <a:solidFill>
            <a:schemeClr val="tx1"/>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lumMod val="75000"/>
                    <a:lumOff val="25000"/>
                  </a:schemeClr>
                </a:solidFill>
              </a:rPr>
              <a:t>How should we do it?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Box 1"/>
          <p:cNvSpPr txBox="1">
            <a:spLocks noChangeArrowheads="1"/>
          </p:cNvSpPr>
          <p:nvPr/>
        </p:nvSpPr>
        <p:spPr bwMode="auto">
          <a:xfrm>
            <a:off x="758825" y="2041525"/>
            <a:ext cx="35544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2" tIns="45706" rIns="91412" bIns="45706">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4800" dirty="0">
                <a:solidFill>
                  <a:schemeClr val="bg1"/>
                </a:solidFill>
              </a:rPr>
              <a:t>Thank You</a:t>
            </a:r>
          </a:p>
        </p:txBody>
      </p:sp>
      <p:pic>
        <p:nvPicPr>
          <p:cNvPr id="8089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45163" y="769938"/>
            <a:ext cx="319087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charts (Backup)</a:t>
            </a:r>
            <a:endParaRPr lang="en-US" dirty="0"/>
          </a:p>
        </p:txBody>
      </p:sp>
    </p:spTree>
    <p:extLst>
      <p:ext uri="{BB962C8B-B14F-4D97-AF65-F5344CB8AC3E}">
        <p14:creationId xmlns:p14="http://schemas.microsoft.com/office/powerpoint/2010/main" val="2181158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2"/>
          <p:cNvSpPr>
            <a:spLocks noGrp="1"/>
          </p:cNvSpPr>
          <p:nvPr>
            <p:ph type="title"/>
          </p:nvPr>
        </p:nvSpPr>
        <p:spPr/>
        <p:txBody>
          <a:bodyPr/>
          <a:lstStyle/>
          <a:p>
            <a:r>
              <a:rPr lang="en-US" altLang="en-US" dirty="0" smtClean="0"/>
              <a:t>Scenario overview: Keep a business initiative on track with IoT feedback</a:t>
            </a:r>
          </a:p>
        </p:txBody>
      </p:sp>
      <p:sp>
        <p:nvSpPr>
          <p:cNvPr id="22" name="Oval 21"/>
          <p:cNvSpPr/>
          <p:nvPr/>
        </p:nvSpPr>
        <p:spPr bwMode="auto">
          <a:xfrm>
            <a:off x="508000" y="3108325"/>
            <a:ext cx="585788" cy="671513"/>
          </a:xfrm>
          <a:prstGeom prst="ellipse">
            <a:avLst/>
          </a:prstGeom>
          <a:solidFill>
            <a:schemeClr val="bg1">
              <a:lumMod val="10000"/>
              <a:lumOff val="90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bg1"/>
              </a:solidFill>
            </a:endParaRPr>
          </a:p>
        </p:txBody>
      </p:sp>
      <p:sp>
        <p:nvSpPr>
          <p:cNvPr id="23" name="textruta 13"/>
          <p:cNvSpPr txBox="1"/>
          <p:nvPr/>
        </p:nvSpPr>
        <p:spPr bwMode="auto">
          <a:xfrm>
            <a:off x="449263" y="3830638"/>
            <a:ext cx="898525" cy="5937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19697" tIns="19697" rIns="19697" bIns="19697" spcCol="38100" anchor="ctr">
            <a:spAutoFit/>
          </a:bodyPr>
          <a:lstStyle>
            <a:defPPr>
              <a:defRPr lang="en-US"/>
            </a:defPPr>
            <a:lvl1pPr latinLnBrk="1" hangingPunct="0">
              <a:defRPr sz="1200" b="1">
                <a:solidFill>
                  <a:schemeClr val="bg1"/>
                </a:solidFill>
                <a:cs typeface="Arial" panose="020B0604020202020204" pitchFamily="34" charset="0"/>
              </a:defRPr>
            </a:lvl1pPr>
          </a:lstStyle>
          <a:p>
            <a:pPr eaLnBrk="1">
              <a:defRPr/>
            </a:pPr>
            <a:r>
              <a:rPr lang="en-US" dirty="0" smtClean="0"/>
              <a:t>Elizabeth</a:t>
            </a:r>
            <a:r>
              <a:rPr lang="en-US" dirty="0"/>
              <a:t/>
            </a:r>
            <a:br>
              <a:rPr lang="en-US" dirty="0"/>
            </a:br>
            <a:r>
              <a:rPr lang="en-US" b="0" dirty="0" smtClean="0"/>
              <a:t>Engineering</a:t>
            </a:r>
          </a:p>
          <a:p>
            <a:pPr eaLnBrk="1">
              <a:defRPr/>
            </a:pPr>
            <a:r>
              <a:rPr lang="en-US" b="0" dirty="0" smtClean="0"/>
              <a:t>Manager</a:t>
            </a:r>
            <a:endParaRPr lang="en-US" b="0" dirty="0"/>
          </a:p>
        </p:txBody>
      </p:sp>
      <p:grpSp>
        <p:nvGrpSpPr>
          <p:cNvPr id="44037" name="Group 1"/>
          <p:cNvGrpSpPr>
            <a:grpSpLocks/>
          </p:cNvGrpSpPr>
          <p:nvPr/>
        </p:nvGrpSpPr>
        <p:grpSpPr bwMode="auto">
          <a:xfrm>
            <a:off x="1477963" y="1090613"/>
            <a:ext cx="7083425" cy="3643312"/>
            <a:chOff x="1477632" y="1090727"/>
            <a:chExt cx="7084477" cy="3642982"/>
          </a:xfrm>
        </p:grpSpPr>
        <p:sp>
          <p:nvSpPr>
            <p:cNvPr id="44042" name="TextBox 7"/>
            <p:cNvSpPr txBox="1">
              <a:spLocks noChangeArrowheads="1"/>
            </p:cNvSpPr>
            <p:nvPr/>
          </p:nvSpPr>
          <p:spPr bwMode="auto">
            <a:xfrm>
              <a:off x="1989319" y="1090727"/>
              <a:ext cx="1648246" cy="73866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IoT-connected machines are in operation</a:t>
              </a:r>
            </a:p>
          </p:txBody>
        </p:sp>
        <p:sp>
          <p:nvSpPr>
            <p:cNvPr id="44043" name="TextBox 8"/>
            <p:cNvSpPr txBox="1">
              <a:spLocks noChangeArrowheads="1"/>
            </p:cNvSpPr>
            <p:nvPr/>
          </p:nvSpPr>
          <p:spPr bwMode="auto">
            <a:xfrm>
              <a:off x="4303986" y="1090727"/>
              <a:ext cx="3242805" cy="73866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Engineering team receive system-generated alert when operational performance does not match specification</a:t>
              </a:r>
            </a:p>
          </p:txBody>
        </p:sp>
        <p:sp>
          <p:nvSpPr>
            <p:cNvPr id="44044" name="TextBox 11"/>
            <p:cNvSpPr txBox="1">
              <a:spLocks noChangeArrowheads="1"/>
            </p:cNvSpPr>
            <p:nvPr/>
          </p:nvSpPr>
          <p:spPr bwMode="auto">
            <a:xfrm>
              <a:off x="1477632" y="2393769"/>
              <a:ext cx="1590863" cy="73866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Engineering team finds likely cause and proposes solution</a:t>
              </a:r>
            </a:p>
          </p:txBody>
        </p:sp>
        <p:sp>
          <p:nvSpPr>
            <p:cNvPr id="44045" name="TextBox 13"/>
            <p:cNvSpPr txBox="1">
              <a:spLocks noChangeArrowheads="1"/>
            </p:cNvSpPr>
            <p:nvPr/>
          </p:nvSpPr>
          <p:spPr bwMode="auto">
            <a:xfrm>
              <a:off x="3368701" y="2393769"/>
              <a:ext cx="1374569" cy="73866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Business manager reviews and approves</a:t>
              </a:r>
            </a:p>
          </p:txBody>
        </p:sp>
        <p:sp>
          <p:nvSpPr>
            <p:cNvPr id="44046" name="TextBox 14"/>
            <p:cNvSpPr txBox="1">
              <a:spLocks noChangeArrowheads="1"/>
            </p:cNvSpPr>
            <p:nvPr/>
          </p:nvSpPr>
          <p:spPr bwMode="auto">
            <a:xfrm>
              <a:off x="5043476" y="2395959"/>
              <a:ext cx="1640720" cy="73866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Engineering team implements and tests the changes</a:t>
              </a:r>
            </a:p>
          </p:txBody>
        </p:sp>
        <p:sp>
          <p:nvSpPr>
            <p:cNvPr id="44047" name="TextBox 17"/>
            <p:cNvSpPr txBox="1">
              <a:spLocks noChangeArrowheads="1"/>
            </p:cNvSpPr>
            <p:nvPr/>
          </p:nvSpPr>
          <p:spPr bwMode="auto">
            <a:xfrm>
              <a:off x="2239200" y="3779442"/>
              <a:ext cx="2555241" cy="95410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Customers receive an alert about the new configuration option through a pop-up message on their machine’s touch screen</a:t>
              </a:r>
            </a:p>
          </p:txBody>
        </p:sp>
        <p:sp>
          <p:nvSpPr>
            <p:cNvPr id="44048" name="TextBox 18"/>
            <p:cNvSpPr txBox="1">
              <a:spLocks noChangeArrowheads="1"/>
            </p:cNvSpPr>
            <p:nvPr/>
          </p:nvSpPr>
          <p:spPr bwMode="auto">
            <a:xfrm>
              <a:off x="5098794" y="3779602"/>
              <a:ext cx="3196650" cy="95410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After a few weeks, the Business Manager checks customers’ behavior on the product dashboard and is happy to see that customers are now using the feature as expected</a:t>
              </a:r>
            </a:p>
          </p:txBody>
        </p:sp>
        <p:sp>
          <p:nvSpPr>
            <p:cNvPr id="44049" name="TextBox 19"/>
            <p:cNvSpPr txBox="1">
              <a:spLocks noChangeArrowheads="1"/>
            </p:cNvSpPr>
            <p:nvPr/>
          </p:nvSpPr>
          <p:spPr bwMode="auto">
            <a:xfrm>
              <a:off x="6984402" y="2409200"/>
              <a:ext cx="1577707" cy="738664"/>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Machines’ embedded software is remotely updated</a:t>
              </a:r>
            </a:p>
          </p:txBody>
        </p:sp>
        <p:cxnSp>
          <p:nvCxnSpPr>
            <p:cNvPr id="4" name="Straight Arrow Connector 3"/>
            <p:cNvCxnSpPr>
              <a:stCxn id="44042" idx="3"/>
              <a:endCxn id="44043" idx="1"/>
            </p:cNvCxnSpPr>
            <p:nvPr/>
          </p:nvCxnSpPr>
          <p:spPr>
            <a:xfrm>
              <a:off x="3636953" y="1460580"/>
              <a:ext cx="666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4044" idx="3"/>
              <a:endCxn id="44045" idx="1"/>
            </p:cNvCxnSpPr>
            <p:nvPr/>
          </p:nvCxnSpPr>
          <p:spPr>
            <a:xfrm>
              <a:off x="3068543" y="2763800"/>
              <a:ext cx="300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44045" idx="3"/>
              <a:endCxn id="44046" idx="1"/>
            </p:cNvCxnSpPr>
            <p:nvPr/>
          </p:nvCxnSpPr>
          <p:spPr>
            <a:xfrm>
              <a:off x="4743604" y="2763800"/>
              <a:ext cx="300083" cy="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44046" idx="3"/>
              <a:endCxn id="44049" idx="1"/>
            </p:cNvCxnSpPr>
            <p:nvPr/>
          </p:nvCxnSpPr>
          <p:spPr>
            <a:xfrm>
              <a:off x="6683817" y="2765387"/>
              <a:ext cx="300083" cy="1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4047" idx="3"/>
              <a:endCxn id="44048" idx="1"/>
            </p:cNvCxnSpPr>
            <p:nvPr/>
          </p:nvCxnSpPr>
          <p:spPr>
            <a:xfrm>
              <a:off x="4794412" y="4255915"/>
              <a:ext cx="304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44043" idx="3"/>
              <a:endCxn id="44044" idx="0"/>
            </p:cNvCxnSpPr>
            <p:nvPr/>
          </p:nvCxnSpPr>
          <p:spPr>
            <a:xfrm flipH="1">
              <a:off x="2273087" y="1460580"/>
              <a:ext cx="5274458" cy="933365"/>
            </a:xfrm>
            <a:prstGeom prst="bentConnector4">
              <a:avLst>
                <a:gd name="adj1" fmla="val -4335"/>
                <a:gd name="adj2" fmla="val 697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4049" idx="3"/>
              <a:endCxn id="44047" idx="0"/>
            </p:cNvCxnSpPr>
            <p:nvPr/>
          </p:nvCxnSpPr>
          <p:spPr>
            <a:xfrm flipH="1">
              <a:off x="3516285" y="2778086"/>
              <a:ext cx="5045824" cy="1001622"/>
            </a:xfrm>
            <a:prstGeom prst="bentConnector4">
              <a:avLst>
                <a:gd name="adj1" fmla="val -4531"/>
                <a:gd name="adj2" fmla="val 6845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4038" name="Group 63"/>
          <p:cNvGrpSpPr>
            <a:grpSpLocks/>
          </p:cNvGrpSpPr>
          <p:nvPr/>
        </p:nvGrpSpPr>
        <p:grpSpPr bwMode="auto">
          <a:xfrm>
            <a:off x="469900" y="1049338"/>
            <a:ext cx="663575" cy="1360487"/>
            <a:chOff x="680527" y="1502389"/>
            <a:chExt cx="2404518" cy="4935476"/>
          </a:xfrm>
        </p:grpSpPr>
        <p:sp>
          <p:nvSpPr>
            <p:cNvPr id="65" name="TextBox 64"/>
            <p:cNvSpPr txBox="1"/>
            <p:nvPr/>
          </p:nvSpPr>
          <p:spPr>
            <a:xfrm>
              <a:off x="686281" y="4191848"/>
              <a:ext cx="2398764" cy="22460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9697" tIns="19697" rIns="19697" bIns="19697" spcCol="38100" anchor="ctr">
              <a:spAutoFit/>
            </a:bodyPr>
            <a:lstStyle/>
            <a:p>
              <a:pPr eaLnBrk="1" latinLnBrk="1">
                <a:defRPr/>
              </a:pPr>
              <a:r>
                <a:rPr lang="en-GB" sz="1200" b="1" dirty="0">
                  <a:solidFill>
                    <a:schemeClr val="bg1"/>
                  </a:solidFill>
                  <a:cs typeface="Arial" panose="020B0604020202020204" pitchFamily="34" charset="0"/>
                </a:rPr>
                <a:t>Bob</a:t>
              </a:r>
            </a:p>
            <a:p>
              <a:pPr eaLnBrk="1" latinLnBrk="1">
                <a:spcBef>
                  <a:spcPts val="165"/>
                </a:spcBef>
                <a:defRPr/>
              </a:pPr>
              <a:r>
                <a:rPr lang="en-GB" sz="1200" dirty="0">
                  <a:solidFill>
                    <a:schemeClr val="bg1"/>
                  </a:solidFill>
                  <a:cs typeface="Arial" panose="020B0604020202020204" pitchFamily="34" charset="0"/>
                </a:rPr>
                <a:t>Business</a:t>
              </a:r>
              <a:br>
                <a:rPr lang="en-GB" sz="1200" dirty="0">
                  <a:solidFill>
                    <a:schemeClr val="bg1"/>
                  </a:solidFill>
                  <a:cs typeface="Arial" panose="020B0604020202020204" pitchFamily="34" charset="0"/>
                </a:rPr>
              </a:br>
              <a:r>
                <a:rPr lang="en-GB" sz="1200" dirty="0">
                  <a:solidFill>
                    <a:schemeClr val="bg1"/>
                  </a:solidFill>
                  <a:cs typeface="Arial" panose="020B0604020202020204" pitchFamily="34" charset="0"/>
                </a:rPr>
                <a:t>Manager</a:t>
              </a:r>
            </a:p>
          </p:txBody>
        </p:sp>
        <p:pic>
          <p:nvPicPr>
            <p:cNvPr id="44041" name="pasted-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7" y="1502389"/>
              <a:ext cx="2396912" cy="259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pic>
        <p:nvPicPr>
          <p:cNvPr id="25" name="Bildobjekt 6" descr="Pam-ProductLineManager-100x100.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295" y="3094831"/>
            <a:ext cx="698500" cy="6985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0"/>
          </p:nvPr>
        </p:nvSpPr>
        <p:spPr>
          <a:xfrm>
            <a:off x="457200" y="1490663"/>
            <a:ext cx="5053013" cy="950912"/>
          </a:xfrm>
        </p:spPr>
        <p:txBody>
          <a:bodyPr/>
          <a:lstStyle/>
          <a:p>
            <a:pPr marL="285750" indent="-285750" fontAlgn="base">
              <a:spcAft>
                <a:spcPct val="0"/>
              </a:spcAft>
              <a:buFont typeface="Arial" panose="020B0604020202020204" pitchFamily="34" charset="0"/>
              <a:buChar char="•"/>
              <a:defRPr/>
            </a:pPr>
            <a:r>
              <a:rPr lang="en-US" altLang="en-US" sz="1600" dirty="0" smtClean="0">
                <a:latin typeface="+mj-lt"/>
              </a:rPr>
              <a:t>Wash in half the time with half the energy and water</a:t>
            </a:r>
          </a:p>
          <a:p>
            <a:pPr marL="285750" indent="-285750" fontAlgn="base">
              <a:spcAft>
                <a:spcPct val="0"/>
              </a:spcAft>
              <a:buFont typeface="Arial" panose="020B0604020202020204" pitchFamily="34" charset="0"/>
              <a:buChar char="•"/>
              <a:defRPr/>
            </a:pPr>
            <a:r>
              <a:rPr lang="en-US" altLang="en-US" sz="1600" dirty="0" smtClean="0">
                <a:latin typeface="+mj-lt"/>
              </a:rPr>
              <a:t>Competitive differentiator</a:t>
            </a:r>
          </a:p>
        </p:txBody>
      </p:sp>
      <p:sp>
        <p:nvSpPr>
          <p:cNvPr id="48131" name="Title 2"/>
          <p:cNvSpPr>
            <a:spLocks noGrp="1"/>
          </p:cNvSpPr>
          <p:nvPr>
            <p:ph type="title"/>
          </p:nvPr>
        </p:nvSpPr>
        <p:spPr>
          <a:xfrm>
            <a:off x="457200" y="241300"/>
            <a:ext cx="6588125" cy="615950"/>
          </a:xfrm>
        </p:spPr>
        <p:txBody>
          <a:bodyPr/>
          <a:lstStyle/>
          <a:p>
            <a:r>
              <a:rPr lang="en-US" altLang="en-US" b="1" i="1" dirty="0" smtClean="0"/>
              <a:t>JKE Appliances introduced a new Low Flow Washing Machine to increase revenue and market share</a:t>
            </a:r>
          </a:p>
        </p:txBody>
      </p:sp>
      <p:pic>
        <p:nvPicPr>
          <p:cNvPr id="4813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2550" y="2132013"/>
            <a:ext cx="2490788"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7583488" y="101600"/>
            <a:ext cx="498475" cy="228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48134"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2"/>
          <p:cNvSpPr>
            <a:spLocks noGrp="1"/>
          </p:cNvSpPr>
          <p:nvPr>
            <p:ph type="title"/>
          </p:nvPr>
        </p:nvSpPr>
        <p:spPr>
          <a:xfrm>
            <a:off x="457200" y="241300"/>
            <a:ext cx="6588125" cy="615950"/>
          </a:xfrm>
        </p:spPr>
        <p:txBody>
          <a:bodyPr/>
          <a:lstStyle/>
          <a:p>
            <a:r>
              <a:rPr lang="en-US" altLang="en-US" b="1" dirty="0" smtClean="0"/>
              <a:t>JKE Appliances “designed IoT in” so they could take advantage of the IoT feedback loop</a:t>
            </a:r>
            <a:endParaRPr lang="en-US" altLang="en-US" b="1" i="1" dirty="0" smtClean="0"/>
          </a:p>
        </p:txBody>
      </p:sp>
      <p:pic>
        <p:nvPicPr>
          <p:cNvPr id="5017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2550" y="2132013"/>
            <a:ext cx="2490788"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7591425" y="101600"/>
            <a:ext cx="498475" cy="228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9" name="Content Placeholder 1"/>
          <p:cNvSpPr txBox="1">
            <a:spLocks/>
          </p:cNvSpPr>
          <p:nvPr/>
        </p:nvSpPr>
        <p:spPr bwMode="auto">
          <a:xfrm>
            <a:off x="457200" y="1504950"/>
            <a:ext cx="5854700" cy="2466975"/>
          </a:xfrm>
          <a:prstGeom prst="rect">
            <a:avLst/>
          </a:prstGeom>
          <a:noFill/>
          <a:ln w="9525">
            <a:noFill/>
            <a:miter lim="800000"/>
            <a:headEnd/>
            <a:tailEnd/>
          </a:ln>
        </p:spPr>
        <p:txBody>
          <a:bodyPr lIns="0" tIns="0" rIns="0" bIns="0"/>
          <a:lstStyle>
            <a:lvl1pPr marL="0" marR="0" indent="0" algn="l" defTabSz="914085" rtl="0" eaLnBrk="1" fontAlgn="auto" latinLnBrk="0" hangingPunct="1">
              <a:lnSpc>
                <a:spcPct val="100000"/>
              </a:lnSpc>
              <a:spcBef>
                <a:spcPct val="20000"/>
              </a:spcBef>
              <a:spcAft>
                <a:spcPts val="0"/>
              </a:spcAft>
              <a:buClrTx/>
              <a:buSzTx/>
              <a:buFont typeface="Arial"/>
              <a:buNone/>
              <a:tabLst/>
              <a:defRPr sz="2000" kern="1200">
                <a:solidFill>
                  <a:schemeClr val="bg2"/>
                </a:solidFill>
                <a:latin typeface="+mn-lt"/>
                <a:ea typeface="ＭＳ Ｐゴシック" charset="0"/>
                <a:cs typeface="ＭＳ Ｐゴシック" charset="0"/>
              </a:defRPr>
            </a:lvl1pPr>
            <a:lvl2pPr marL="457034" marR="0" indent="-137117" algn="l" defTabSz="914085" rtl="0" eaLnBrk="1" fontAlgn="auto" latinLnBrk="0" hangingPunct="1">
              <a:lnSpc>
                <a:spcPct val="100000"/>
              </a:lnSpc>
              <a:spcBef>
                <a:spcPts val="300"/>
              </a:spcBef>
              <a:spcAft>
                <a:spcPts val="0"/>
              </a:spcAft>
              <a:buClrTx/>
              <a:buSzPct val="80000"/>
              <a:buFont typeface="Arial"/>
              <a:buChar char="•"/>
              <a:tabLst/>
              <a:defRPr kern="1200">
                <a:solidFill>
                  <a:schemeClr val="bg2"/>
                </a:solidFill>
                <a:latin typeface="+mn-lt"/>
                <a:ea typeface="ＭＳ Ｐゴシック" charset="0"/>
                <a:cs typeface="+mn-cs"/>
              </a:defRPr>
            </a:lvl2pPr>
            <a:lvl3pPr marL="685562" marR="0" indent="-137117" algn="l" defTabSz="914085" rtl="0" eaLnBrk="1" fontAlgn="auto" latinLnBrk="0" hangingPunct="1">
              <a:lnSpc>
                <a:spcPct val="100000"/>
              </a:lnSpc>
              <a:spcBef>
                <a:spcPct val="20000"/>
              </a:spcBef>
              <a:spcAft>
                <a:spcPts val="0"/>
              </a:spcAft>
              <a:buClrTx/>
              <a:buSzTx/>
              <a:buFont typeface="Lucida Grande"/>
              <a:buChar char="–"/>
              <a:tabLst/>
              <a:defRPr sz="1600" kern="1200">
                <a:solidFill>
                  <a:schemeClr val="bg2"/>
                </a:solidFill>
                <a:latin typeface="+mn-lt"/>
                <a:ea typeface="ＭＳ Ｐゴシック" charset="0"/>
                <a:cs typeface="+mn-cs"/>
              </a:defRPr>
            </a:lvl3pPr>
            <a:lvl4pPr marL="914085" marR="0" indent="-137117" algn="l" defTabSz="914085" rtl="0" eaLnBrk="1" fontAlgn="auto" latinLnBrk="0" hangingPunct="1">
              <a:lnSpc>
                <a:spcPct val="100000"/>
              </a:lnSpc>
              <a:spcBef>
                <a:spcPct val="20000"/>
              </a:spcBef>
              <a:spcAft>
                <a:spcPts val="0"/>
              </a:spcAft>
              <a:buClrTx/>
              <a:buSzPct val="80000"/>
              <a:buFont typeface="Arial"/>
              <a:buChar char="•"/>
              <a:tabLst/>
              <a:defRPr sz="1400" kern="1200">
                <a:solidFill>
                  <a:schemeClr val="bg2"/>
                </a:solidFill>
                <a:latin typeface="+mn-lt"/>
                <a:ea typeface="ＭＳ Ｐゴシック" charset="0"/>
                <a:cs typeface="+mn-cs"/>
              </a:defRPr>
            </a:lvl4pPr>
            <a:lvl5pPr marL="1142602" marR="0" indent="-137117" algn="l" defTabSz="914085" rtl="0" eaLnBrk="1" fontAlgn="auto" latinLnBrk="0" hangingPunct="1">
              <a:lnSpc>
                <a:spcPct val="100000"/>
              </a:lnSpc>
              <a:spcBef>
                <a:spcPct val="20000"/>
              </a:spcBef>
              <a:spcAft>
                <a:spcPts val="0"/>
              </a:spcAft>
              <a:buClrTx/>
              <a:buSzTx/>
              <a:buFont typeface="Arial" pitchFamily="34" charset="0"/>
              <a:buChar char="»"/>
              <a:tabLst/>
              <a:defRPr sz="1200" kern="1200">
                <a:solidFill>
                  <a:schemeClr val="bg2"/>
                </a:solidFill>
                <a:latin typeface="+mn-lt"/>
                <a:ea typeface="ＭＳ Ｐゴシック" charset="0"/>
                <a:cs typeface="+mn-cs"/>
              </a:defRPr>
            </a:lvl5pPr>
            <a:lvl6pPr marL="2513718" indent="-228516" algn="l" defTabSz="9140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64" indent="-228516" algn="l" defTabSz="9140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03" indent="-228516" algn="l" defTabSz="9140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42" indent="-228516" algn="l" defTabSz="9140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defRPr/>
            </a:pPr>
            <a:r>
              <a:rPr lang="en-US" sz="1600" dirty="0" smtClean="0">
                <a:latin typeface="+mj-lt"/>
              </a:rPr>
              <a:t>Designed with Continuous Engineering</a:t>
            </a:r>
          </a:p>
          <a:p>
            <a:pPr marL="285750" indent="-285750">
              <a:buFont typeface="Arial" panose="020B0604020202020204" pitchFamily="34" charset="0"/>
              <a:buChar char="•"/>
              <a:defRPr/>
            </a:pPr>
            <a:r>
              <a:rPr lang="en-US" sz="1600" dirty="0" smtClean="0">
                <a:latin typeface="+mj-lt"/>
              </a:rPr>
              <a:t>The </a:t>
            </a:r>
            <a:r>
              <a:rPr lang="en-US" sz="1600" dirty="0" smtClean="0">
                <a:solidFill>
                  <a:schemeClr val="bg1">
                    <a:lumMod val="75000"/>
                    <a:lumOff val="25000"/>
                  </a:schemeClr>
                </a:solidFill>
                <a:latin typeface="+mj-lt"/>
              </a:rPr>
              <a:t>business team </a:t>
            </a:r>
            <a:r>
              <a:rPr lang="en-US" sz="1600" dirty="0" smtClean="0">
                <a:latin typeface="+mj-lt"/>
              </a:rPr>
              <a:t>identified </a:t>
            </a:r>
            <a:r>
              <a:rPr lang="en-US" sz="1600" dirty="0" smtClean="0">
                <a:solidFill>
                  <a:schemeClr val="bg1">
                    <a:lumMod val="75000"/>
                    <a:lumOff val="25000"/>
                  </a:schemeClr>
                </a:solidFill>
                <a:latin typeface="+mj-lt"/>
              </a:rPr>
              <a:t>KPIs</a:t>
            </a:r>
            <a:r>
              <a:rPr lang="en-US" sz="1600" dirty="0" smtClean="0">
                <a:latin typeface="+mj-lt"/>
              </a:rPr>
              <a:t> </a:t>
            </a:r>
          </a:p>
          <a:p>
            <a:pPr marL="285750" indent="-285750">
              <a:buFont typeface="Arial" panose="020B0604020202020204" pitchFamily="34" charset="0"/>
              <a:buChar char="•"/>
              <a:defRPr/>
            </a:pPr>
            <a:r>
              <a:rPr lang="en-US" sz="1600" dirty="0" smtClean="0">
                <a:latin typeface="+mj-lt"/>
              </a:rPr>
              <a:t>The </a:t>
            </a:r>
            <a:r>
              <a:rPr lang="en-US" sz="1600" dirty="0" smtClean="0">
                <a:solidFill>
                  <a:schemeClr val="bg1">
                    <a:lumMod val="75000"/>
                    <a:lumOff val="25000"/>
                  </a:schemeClr>
                </a:solidFill>
                <a:latin typeface="+mj-lt"/>
              </a:rPr>
              <a:t>engineering team </a:t>
            </a:r>
            <a:r>
              <a:rPr lang="en-US" sz="1600" dirty="0" smtClean="0">
                <a:latin typeface="+mj-lt"/>
              </a:rPr>
              <a:t>defined and tested “</a:t>
            </a:r>
            <a:r>
              <a:rPr lang="en-US" sz="1600" dirty="0" smtClean="0">
                <a:solidFill>
                  <a:schemeClr val="bg1">
                    <a:lumMod val="75000"/>
                    <a:lumOff val="25000"/>
                  </a:schemeClr>
                </a:solidFill>
                <a:latin typeface="+mj-lt"/>
              </a:rPr>
              <a:t>plant model</a:t>
            </a:r>
            <a:r>
              <a:rPr lang="en-US" sz="1600" dirty="0" smtClean="0">
                <a:latin typeface="+mj-lt"/>
              </a:rPr>
              <a:t>” </a:t>
            </a:r>
          </a:p>
          <a:p>
            <a:pPr marL="285750" indent="-285750">
              <a:buFont typeface="Arial" panose="020B0604020202020204" pitchFamily="34" charset="0"/>
              <a:buChar char="•"/>
              <a:defRPr/>
            </a:pPr>
            <a:r>
              <a:rPr lang="en-US" sz="1600" dirty="0" smtClean="0">
                <a:latin typeface="+mj-lt"/>
              </a:rPr>
              <a:t>Sensors in the machines collect the data for both and to adjust system behavior automatically</a:t>
            </a:r>
          </a:p>
          <a:p>
            <a:pPr marL="285750" indent="-285750">
              <a:buFont typeface="Arial" panose="020B0604020202020204" pitchFamily="34" charset="0"/>
              <a:buChar char="•"/>
              <a:defRPr/>
            </a:pPr>
            <a:r>
              <a:rPr lang="en-US" sz="1600" dirty="0" smtClean="0">
                <a:latin typeface="+mj-lt"/>
              </a:rPr>
              <a:t>Data sent to IBM IoT Platform</a:t>
            </a:r>
            <a:endParaRPr lang="en-US" sz="1600" dirty="0">
              <a:latin typeface="+mj-lt"/>
            </a:endParaRPr>
          </a:p>
          <a:p>
            <a:pPr>
              <a:defRPr/>
            </a:pPr>
            <a:endParaRPr lang="en-US" sz="1600" dirty="0">
              <a:latin typeface="+mj-lt"/>
            </a:endParaRPr>
          </a:p>
        </p:txBody>
      </p:sp>
      <p:pic>
        <p:nvPicPr>
          <p:cNvPr id="50182"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p:cNvSpPr>
            <a:spLocks noGrp="1"/>
          </p:cNvSpPr>
          <p:nvPr>
            <p:ph idx="10"/>
          </p:nvPr>
        </p:nvSpPr>
        <p:spPr>
          <a:xfrm>
            <a:off x="231775" y="1214438"/>
            <a:ext cx="3584575" cy="3454400"/>
          </a:xfrm>
        </p:spPr>
        <p:txBody>
          <a:bodyPr/>
          <a:lstStyle/>
          <a:p>
            <a:pPr marL="285750" indent="-285750" fontAlgn="base">
              <a:spcAft>
                <a:spcPct val="0"/>
              </a:spcAft>
              <a:buFont typeface="Arial" panose="020B0604020202020204" pitchFamily="34" charset="0"/>
              <a:buChar char="•"/>
            </a:pPr>
            <a:r>
              <a:rPr lang="en-US" altLang="en-US" sz="1600" dirty="0" smtClean="0"/>
              <a:t>The IoT Platform collects and analyzes data from the machines and other sources</a:t>
            </a:r>
          </a:p>
          <a:p>
            <a:pPr marL="285750" indent="-285750" fontAlgn="base">
              <a:spcAft>
                <a:spcPct val="0"/>
              </a:spcAft>
              <a:buFont typeface="Arial" panose="020B0604020202020204" pitchFamily="34" charset="0"/>
              <a:buChar char="•"/>
            </a:pPr>
            <a:r>
              <a:rPr lang="en-US" altLang="en-US" sz="1600" dirty="0" smtClean="0"/>
              <a:t>Automatic alerts for business and engineering teams, so they can respond quickly</a:t>
            </a:r>
          </a:p>
          <a:p>
            <a:pPr marL="285750" indent="-285750" fontAlgn="base">
              <a:spcAft>
                <a:spcPct val="0"/>
              </a:spcAft>
              <a:buFont typeface="Arial" panose="020B0604020202020204" pitchFamily="34" charset="0"/>
              <a:buChar char="•"/>
            </a:pPr>
            <a:r>
              <a:rPr lang="en-US" altLang="en-US" sz="1600" dirty="0" smtClean="0"/>
              <a:t>The IoT Dashboard to explore system operation, utilization and correlations</a:t>
            </a:r>
          </a:p>
          <a:p>
            <a:pPr marL="742950" lvl="1" indent="-285750" fontAlgn="base">
              <a:spcAft>
                <a:spcPct val="0"/>
              </a:spcAft>
              <a:buFont typeface="Arial" panose="020B0604020202020204" pitchFamily="34" charset="0"/>
              <a:buChar char="•"/>
            </a:pPr>
            <a:r>
              <a:rPr lang="en-US" altLang="en-US" sz="1400" dirty="0" smtClean="0"/>
              <a:t>Status</a:t>
            </a:r>
          </a:p>
          <a:p>
            <a:pPr marL="742950" lvl="1" indent="-285750" fontAlgn="base">
              <a:spcAft>
                <a:spcPct val="0"/>
              </a:spcAft>
              <a:buFont typeface="Arial" panose="020B0604020202020204" pitchFamily="34" charset="0"/>
              <a:buChar char="•"/>
            </a:pPr>
            <a:r>
              <a:rPr lang="en-US" altLang="en-US" sz="1400" dirty="0" smtClean="0"/>
              <a:t>Location by region</a:t>
            </a:r>
          </a:p>
          <a:p>
            <a:pPr marL="742950" lvl="1" indent="-285750" fontAlgn="base">
              <a:spcAft>
                <a:spcPct val="0"/>
              </a:spcAft>
              <a:buFont typeface="Arial" panose="020B0604020202020204" pitchFamily="34" charset="0"/>
              <a:buChar char="•"/>
            </a:pPr>
            <a:r>
              <a:rPr lang="en-US" altLang="en-US" sz="1400" dirty="0" smtClean="0"/>
              <a:t>Usage times and modes</a:t>
            </a:r>
          </a:p>
          <a:p>
            <a:pPr marL="742950" lvl="1" indent="-285750" fontAlgn="base">
              <a:spcAft>
                <a:spcPct val="0"/>
              </a:spcAft>
              <a:buFont typeface="Arial" panose="020B0604020202020204" pitchFamily="34" charset="0"/>
              <a:buChar char="•"/>
            </a:pPr>
            <a:r>
              <a:rPr lang="en-US" altLang="en-US" sz="1400" dirty="0" smtClean="0"/>
              <a:t>User sentiment</a:t>
            </a:r>
          </a:p>
        </p:txBody>
      </p:sp>
      <p:sp>
        <p:nvSpPr>
          <p:cNvPr id="52227" name="Title 2"/>
          <p:cNvSpPr>
            <a:spLocks noGrp="1"/>
          </p:cNvSpPr>
          <p:nvPr>
            <p:ph type="title"/>
          </p:nvPr>
        </p:nvSpPr>
        <p:spPr>
          <a:xfrm>
            <a:off x="457200" y="241300"/>
            <a:ext cx="6588125" cy="615950"/>
          </a:xfrm>
        </p:spPr>
        <p:txBody>
          <a:bodyPr/>
          <a:lstStyle/>
          <a:p>
            <a:r>
              <a:rPr lang="en-US" altLang="en-US" b="1" dirty="0" smtClean="0"/>
              <a:t>The engineering and business teams use IoT Dashboard to understand machines in operation</a:t>
            </a:r>
          </a:p>
        </p:txBody>
      </p:sp>
      <p:sp>
        <p:nvSpPr>
          <p:cNvPr id="28" name="Rectangle 27"/>
          <p:cNvSpPr/>
          <p:nvPr/>
        </p:nvSpPr>
        <p:spPr>
          <a:xfrm>
            <a:off x="8131175" y="101600"/>
            <a:ext cx="719138" cy="228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52229"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1988" y="633413"/>
            <a:ext cx="5302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Box 11"/>
          <p:cNvSpPr txBox="1">
            <a:spLocks noChangeArrowheads="1"/>
          </p:cNvSpPr>
          <p:nvPr/>
        </p:nvSpPr>
        <p:spPr bwMode="auto">
          <a:xfrm>
            <a:off x="7145338" y="709613"/>
            <a:ext cx="7318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2" tIns="45706" rIns="91412" bIns="45706">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800" b="1" dirty="0">
                <a:solidFill>
                  <a:srgbClr val="000000"/>
                </a:solidFill>
              </a:rPr>
              <a:t>OSLC</a:t>
            </a:r>
          </a:p>
        </p:txBody>
      </p:sp>
      <p:pic>
        <p:nvPicPr>
          <p:cNvPr id="52231"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06813" y="1214438"/>
            <a:ext cx="5348287"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2"/>
          <p:cNvSpPr>
            <a:spLocks noGrp="1"/>
          </p:cNvSpPr>
          <p:nvPr>
            <p:ph type="title"/>
          </p:nvPr>
        </p:nvSpPr>
        <p:spPr>
          <a:xfrm>
            <a:off x="457200" y="241300"/>
            <a:ext cx="7104063" cy="923925"/>
          </a:xfrm>
        </p:spPr>
        <p:txBody>
          <a:bodyPr/>
          <a:lstStyle/>
          <a:p>
            <a:r>
              <a:rPr lang="en-US" altLang="en-US" b="1" dirty="0" smtClean="0"/>
              <a:t>After two months of operation, the engineering team receives an alert indicating average water usage is exceeding its target in some regions</a:t>
            </a:r>
          </a:p>
        </p:txBody>
      </p:sp>
      <p:sp>
        <p:nvSpPr>
          <p:cNvPr id="28" name="Rectangle 27"/>
          <p:cNvSpPr/>
          <p:nvPr/>
        </p:nvSpPr>
        <p:spPr>
          <a:xfrm>
            <a:off x="8164513" y="112713"/>
            <a:ext cx="668337" cy="21748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54276" name="Content Placeholder 1"/>
          <p:cNvSpPr txBox="1">
            <a:spLocks/>
          </p:cNvSpPr>
          <p:nvPr/>
        </p:nvSpPr>
        <p:spPr bwMode="auto">
          <a:xfrm>
            <a:off x="5340350" y="1598613"/>
            <a:ext cx="35956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defTabSz="912813">
              <a:spcBef>
                <a:spcPct val="20000"/>
              </a:spcBef>
              <a:buFont typeface="Arial" panose="020B0604020202020204" pitchFamily="34" charset="0"/>
              <a:defRPr sz="2000">
                <a:solidFill>
                  <a:schemeClr val="bg2"/>
                </a:solidFill>
                <a:latin typeface="Arial" panose="020B0604020202020204" pitchFamily="34" charset="0"/>
                <a:ea typeface="MS PGothic" panose="020B0600070205080204" pitchFamily="34" charset="-128"/>
              </a:defRPr>
            </a:lvl1pPr>
            <a:lvl2pPr marL="455613" indent="-136525" defTabSz="912813">
              <a:spcBef>
                <a:spcPts val="300"/>
              </a:spcBef>
              <a:buSzPct val="80000"/>
              <a:buFont typeface="Arial" panose="020B0604020202020204" pitchFamily="34" charset="0"/>
              <a:buChar char="•"/>
              <a:defRPr>
                <a:solidFill>
                  <a:schemeClr val="bg2"/>
                </a:solidFill>
                <a:latin typeface="Arial" panose="020B0604020202020204" pitchFamily="34" charset="0"/>
                <a:ea typeface="MS PGothic" panose="020B0600070205080204" pitchFamily="34" charset="-128"/>
              </a:defRPr>
            </a:lvl2pPr>
            <a:lvl3pPr marL="684213" indent="-136525" defTabSz="912813">
              <a:spcBef>
                <a:spcPct val="20000"/>
              </a:spcBef>
              <a:buFont typeface="Lucida Grande" charset="0"/>
              <a:buChar char="–"/>
              <a:defRPr sz="1600">
                <a:solidFill>
                  <a:schemeClr val="bg2"/>
                </a:solidFill>
                <a:latin typeface="Arial" panose="020B0604020202020204" pitchFamily="34" charset="0"/>
                <a:ea typeface="MS PGothic" panose="020B0600070205080204" pitchFamily="34" charset="-128"/>
              </a:defRPr>
            </a:lvl3pPr>
            <a:lvl4pPr marL="912813" indent="-136525" defTabSz="912813">
              <a:spcBef>
                <a:spcPct val="20000"/>
              </a:spcBef>
              <a:buSzPct val="80000"/>
              <a:buFont typeface="Arial" panose="020B0604020202020204" pitchFamily="34" charset="0"/>
              <a:buChar char="•"/>
              <a:defRPr sz="1400">
                <a:solidFill>
                  <a:schemeClr val="bg2"/>
                </a:solidFill>
                <a:latin typeface="Arial" panose="020B0604020202020204" pitchFamily="34" charset="0"/>
                <a:ea typeface="MS PGothic" panose="020B0600070205080204" pitchFamily="34" charset="-128"/>
              </a:defRPr>
            </a:lvl4pPr>
            <a:lvl5pPr marL="1141413" indent="-136525" defTabSz="912813">
              <a:spcBef>
                <a:spcPct val="20000"/>
              </a:spcBef>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5pPr>
            <a:lvl6pPr marL="1598613" indent="-136525" defTabSz="912813" eaLnBrk="0" fontAlgn="base" hangingPunct="0">
              <a:spcBef>
                <a:spcPct val="20000"/>
              </a:spcBef>
              <a:spcAft>
                <a:spcPct val="0"/>
              </a:spcAft>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6pPr>
            <a:lvl7pPr marL="2055813" indent="-136525" defTabSz="912813" eaLnBrk="0" fontAlgn="base" hangingPunct="0">
              <a:spcBef>
                <a:spcPct val="20000"/>
              </a:spcBef>
              <a:spcAft>
                <a:spcPct val="0"/>
              </a:spcAft>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7pPr>
            <a:lvl8pPr marL="2513013" indent="-136525" defTabSz="912813" eaLnBrk="0" fontAlgn="base" hangingPunct="0">
              <a:spcBef>
                <a:spcPct val="20000"/>
              </a:spcBef>
              <a:spcAft>
                <a:spcPct val="0"/>
              </a:spcAft>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8pPr>
            <a:lvl9pPr marL="2970213" indent="-136525" defTabSz="912813" eaLnBrk="0" fontAlgn="base" hangingPunct="0">
              <a:spcBef>
                <a:spcPct val="20000"/>
              </a:spcBef>
              <a:spcAft>
                <a:spcPct val="0"/>
              </a:spcAft>
              <a:buFont typeface="Arial" panose="020B0604020202020204" pitchFamily="34" charset="0"/>
              <a:buChar char="»"/>
              <a:defRPr sz="1200">
                <a:solidFill>
                  <a:schemeClr val="bg2"/>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600" dirty="0"/>
              <a:t>The IoT Platform raises an alert as the  Average Water Usage exceeded 40 liters per load</a:t>
            </a:r>
          </a:p>
          <a:p>
            <a:pPr eaLnBrk="1" hangingPunct="1">
              <a:buFont typeface="Arial" panose="020B0604020202020204" pitchFamily="34" charset="0"/>
              <a:buChar char="•"/>
            </a:pPr>
            <a:r>
              <a:rPr lang="en-US" altLang="en-US" sz="1600" dirty="0"/>
              <a:t>An IoT Platform rule automatically creates an engineering work item to notify the team that an operational requirement is not being met</a:t>
            </a:r>
          </a:p>
        </p:txBody>
      </p:sp>
      <p:pic>
        <p:nvPicPr>
          <p:cNvPr id="54277"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30313"/>
            <a:ext cx="4765675"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1"/>
          <p:cNvSpPr>
            <a:spLocks noGrp="1"/>
          </p:cNvSpPr>
          <p:nvPr>
            <p:ph idx="10"/>
          </p:nvPr>
        </p:nvSpPr>
        <p:spPr>
          <a:xfrm>
            <a:off x="336550" y="1519238"/>
            <a:ext cx="3922713" cy="3006725"/>
          </a:xfrm>
        </p:spPr>
        <p:txBody>
          <a:bodyPr/>
          <a:lstStyle/>
          <a:p>
            <a:pPr fontAlgn="base">
              <a:spcAft>
                <a:spcPct val="0"/>
              </a:spcAft>
              <a:buFont typeface="Arial" panose="020B0604020202020204" pitchFamily="34" charset="0"/>
              <a:buNone/>
              <a:defRPr/>
            </a:pPr>
            <a:r>
              <a:rPr lang="en-US" altLang="en-US" sz="1600" dirty="0" smtClean="0"/>
              <a:t>IoT Dashboard shows sensor values:</a:t>
            </a:r>
          </a:p>
          <a:p>
            <a:pPr marL="285750" indent="-285750" fontAlgn="base">
              <a:spcAft>
                <a:spcPct val="0"/>
              </a:spcAft>
              <a:buFont typeface="Arial" panose="020B0604020202020204" pitchFamily="34" charset="0"/>
              <a:buChar char="•"/>
              <a:defRPr/>
            </a:pPr>
            <a:r>
              <a:rPr lang="en-US" altLang="en-US" sz="1600" dirty="0" smtClean="0"/>
              <a:t>Average water usage target</a:t>
            </a:r>
          </a:p>
          <a:p>
            <a:pPr marL="285750" indent="-285750" fontAlgn="base">
              <a:spcAft>
                <a:spcPct val="0"/>
              </a:spcAft>
              <a:buFont typeface="Arial" panose="020B0604020202020204" pitchFamily="34" charset="0"/>
              <a:buChar char="•"/>
              <a:defRPr/>
            </a:pPr>
            <a:endParaRPr lang="en-US" altLang="en-US" sz="1600" dirty="0" smtClean="0"/>
          </a:p>
          <a:p>
            <a:pPr marL="285750" indent="-285750" fontAlgn="base">
              <a:spcAft>
                <a:spcPct val="0"/>
              </a:spcAft>
              <a:buFont typeface="Arial" panose="020B0604020202020204" pitchFamily="34" charset="0"/>
              <a:buChar char="•"/>
              <a:defRPr/>
            </a:pPr>
            <a:r>
              <a:rPr lang="en-US" altLang="en-US" sz="1600" dirty="0"/>
              <a:t>C</a:t>
            </a:r>
            <a:r>
              <a:rPr lang="en-US" altLang="en-US" sz="1600" dirty="0" smtClean="0"/>
              <a:t>old rinse water temperature is causing excessive detergent residue on clothes</a:t>
            </a:r>
          </a:p>
          <a:p>
            <a:pPr marL="285750" indent="-285750" fontAlgn="base">
              <a:spcAft>
                <a:spcPct val="0"/>
              </a:spcAft>
              <a:buFont typeface="Arial" panose="020B0604020202020204" pitchFamily="34" charset="0"/>
              <a:buChar char="•"/>
              <a:defRPr/>
            </a:pPr>
            <a:r>
              <a:rPr lang="en-US" altLang="en-US" sz="1600" dirty="0" smtClean="0"/>
              <a:t>High average water usage is caused by users manually adding additional full rinse cycles</a:t>
            </a:r>
          </a:p>
        </p:txBody>
      </p:sp>
      <p:sp>
        <p:nvSpPr>
          <p:cNvPr id="56323" name="Title 2"/>
          <p:cNvSpPr>
            <a:spLocks noGrp="1"/>
          </p:cNvSpPr>
          <p:nvPr>
            <p:ph type="title"/>
          </p:nvPr>
        </p:nvSpPr>
        <p:spPr>
          <a:xfrm>
            <a:off x="457200" y="241300"/>
            <a:ext cx="6588125" cy="923925"/>
          </a:xfrm>
        </p:spPr>
        <p:txBody>
          <a:bodyPr/>
          <a:lstStyle/>
          <a:p>
            <a:r>
              <a:rPr lang="en-US" altLang="en-US" b="1" dirty="0" smtClean="0"/>
              <a:t>Using the IoT Dashboard, the engineering manager discovered that the issue is occurring in areas with exceptionally cold water</a:t>
            </a:r>
          </a:p>
        </p:txBody>
      </p:sp>
      <p:sp>
        <p:nvSpPr>
          <p:cNvPr id="28" name="Rectangle 27"/>
          <p:cNvSpPr/>
          <p:nvPr/>
        </p:nvSpPr>
        <p:spPr>
          <a:xfrm>
            <a:off x="7550150" y="363538"/>
            <a:ext cx="339725" cy="2270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56325"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70400" y="1519238"/>
            <a:ext cx="4591050"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p:cNvSpPr>
            <a:spLocks noGrp="1"/>
          </p:cNvSpPr>
          <p:nvPr>
            <p:ph idx="10"/>
          </p:nvPr>
        </p:nvSpPr>
        <p:spPr>
          <a:xfrm>
            <a:off x="260350" y="1381125"/>
            <a:ext cx="3530600" cy="3109913"/>
          </a:xfrm>
        </p:spPr>
        <p:txBody>
          <a:bodyPr>
            <a:noAutofit/>
          </a:bodyPr>
          <a:lstStyle/>
          <a:p>
            <a:pPr marL="285750" indent="-285750" fontAlgn="base">
              <a:spcAft>
                <a:spcPct val="0"/>
              </a:spcAft>
              <a:buFont typeface="Arial" panose="020B0604020202020204" pitchFamily="34" charset="0"/>
              <a:buChar char="•"/>
              <a:defRPr/>
            </a:pPr>
            <a:r>
              <a:rPr lang="en-US" altLang="en-US" sz="1600" dirty="0"/>
              <a:t>Traced the requirement to the related test cases and examined </a:t>
            </a:r>
            <a:r>
              <a:rPr lang="en-US" altLang="en-US" sz="1600" dirty="0" smtClean="0"/>
              <a:t>results</a:t>
            </a:r>
          </a:p>
          <a:p>
            <a:pPr marL="285750" indent="-285750" fontAlgn="base">
              <a:spcAft>
                <a:spcPct val="0"/>
              </a:spcAft>
              <a:buFont typeface="Arial" panose="020B0604020202020204" pitchFamily="34" charset="0"/>
              <a:buChar char="•"/>
              <a:defRPr/>
            </a:pPr>
            <a:r>
              <a:rPr lang="en-US" altLang="en-US" sz="1600" dirty="0" smtClean="0"/>
              <a:t>Test case did not account for excessive cold water temperature since temperature information was not available during development</a:t>
            </a:r>
          </a:p>
          <a:p>
            <a:pPr marL="285750" indent="-285750" fontAlgn="base">
              <a:spcAft>
                <a:spcPct val="0"/>
              </a:spcAft>
              <a:buFont typeface="Arial" panose="020B0604020202020204" pitchFamily="34" charset="0"/>
              <a:buChar char="•"/>
              <a:defRPr/>
            </a:pPr>
            <a:r>
              <a:rPr lang="en-US" altLang="en-US" sz="1600" dirty="0" smtClean="0"/>
              <a:t>Design </a:t>
            </a:r>
            <a:r>
              <a:rPr lang="en-US" altLang="en-US" sz="1600" dirty="0"/>
              <a:t>for the Low Flow Washer is not sufficient for regions with very cold </a:t>
            </a:r>
            <a:r>
              <a:rPr lang="en-US" altLang="en-US" sz="1600" dirty="0" smtClean="0"/>
              <a:t>water</a:t>
            </a:r>
            <a:endParaRPr lang="en-US" altLang="en-US" sz="1600" dirty="0"/>
          </a:p>
          <a:p>
            <a:pPr fontAlgn="base">
              <a:spcAft>
                <a:spcPct val="0"/>
              </a:spcAft>
              <a:buFont typeface="Arial" panose="020B0604020202020204" pitchFamily="34" charset="0"/>
              <a:buNone/>
              <a:defRPr/>
            </a:pPr>
            <a:endParaRPr lang="en-US" altLang="en-US" sz="1600" dirty="0" smtClean="0"/>
          </a:p>
        </p:txBody>
      </p:sp>
      <p:sp>
        <p:nvSpPr>
          <p:cNvPr id="58371" name="Title 2"/>
          <p:cNvSpPr>
            <a:spLocks noGrp="1"/>
          </p:cNvSpPr>
          <p:nvPr>
            <p:ph type="title"/>
          </p:nvPr>
        </p:nvSpPr>
        <p:spPr>
          <a:xfrm>
            <a:off x="354013" y="241300"/>
            <a:ext cx="7054850" cy="615950"/>
          </a:xfrm>
        </p:spPr>
        <p:txBody>
          <a:bodyPr/>
          <a:lstStyle/>
          <a:p>
            <a:r>
              <a:rPr lang="en-US" altLang="en-US" b="1" dirty="0" smtClean="0"/>
              <a:t>Engineering Manager explores how they missed this during development and QA</a:t>
            </a:r>
          </a:p>
        </p:txBody>
      </p:sp>
      <p:sp>
        <p:nvSpPr>
          <p:cNvPr id="28" name="Rectangle 27"/>
          <p:cNvSpPr/>
          <p:nvPr/>
        </p:nvSpPr>
        <p:spPr>
          <a:xfrm>
            <a:off x="7543800" y="363538"/>
            <a:ext cx="739775" cy="2270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58373"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9225" y="1136650"/>
            <a:ext cx="4872038"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TextBox 6"/>
          <p:cNvSpPr txBox="1">
            <a:spLocks noChangeArrowheads="1"/>
          </p:cNvSpPr>
          <p:nvPr/>
        </p:nvSpPr>
        <p:spPr bwMode="auto">
          <a:xfrm>
            <a:off x="5414963" y="-1482725"/>
            <a:ext cx="3095625" cy="120015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1200" dirty="0">
                <a:solidFill>
                  <a:schemeClr val="bg1"/>
                </a:solidFill>
              </a:rPr>
              <a:t>I thought we moved away from “a set of tests, only a few which failed”, since it adds a complication and is not easy to show in RQM UI (can you define a test or test plan as successful if 95% of the test steps or test cases pass? I’m don’ think so.</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p:txBody>
          <a:bodyPr/>
          <a:lstStyle/>
          <a:p>
            <a:endParaRPr lang="en-US" dirty="0" smtClean="0"/>
          </a:p>
          <a:p>
            <a:r>
              <a:rPr lang="en-US" dirty="0" smtClean="0"/>
              <a:t>Depend on our IoT solution</a:t>
            </a:r>
          </a:p>
          <a:p>
            <a:endParaRPr lang="en-US" dirty="0"/>
          </a:p>
          <a:p>
            <a:endParaRPr lang="en-US" dirty="0" smtClean="0"/>
          </a:p>
          <a:p>
            <a:endParaRPr lang="en-US" dirty="0"/>
          </a:p>
          <a:p>
            <a:r>
              <a:rPr lang="en-US" dirty="0" smtClean="0"/>
              <a:t>Innovate faster </a:t>
            </a:r>
            <a:br>
              <a:rPr lang="en-US" dirty="0" smtClean="0"/>
            </a:br>
            <a:r>
              <a:rPr lang="en-US" dirty="0" smtClean="0"/>
              <a:t>than our competitors</a:t>
            </a:r>
          </a:p>
          <a:p>
            <a:endParaRPr lang="en-US" dirty="0"/>
          </a:p>
        </p:txBody>
      </p:sp>
      <p:sp>
        <p:nvSpPr>
          <p:cNvPr id="3" name="Title 2"/>
          <p:cNvSpPr>
            <a:spLocks noGrp="1"/>
          </p:cNvSpPr>
          <p:nvPr>
            <p:ph type="title"/>
          </p:nvPr>
        </p:nvSpPr>
        <p:spPr/>
        <p:txBody>
          <a:bodyPr/>
          <a:lstStyle/>
          <a:p>
            <a:r>
              <a:rPr lang="en-US" dirty="0" smtClean="0"/>
              <a:t>“We need </a:t>
            </a:r>
            <a:r>
              <a:rPr lang="en-US" dirty="0"/>
              <a:t>to be able </a:t>
            </a:r>
            <a:r>
              <a:rPr lang="en-US" dirty="0" smtClean="0"/>
              <a:t>to …”</a:t>
            </a:r>
            <a:endParaRPr lang="en-US" dirty="0"/>
          </a:p>
        </p:txBody>
      </p:sp>
      <p:pic>
        <p:nvPicPr>
          <p:cNvPr id="1026" name="Picture 2" descr="https://lh4.googleusercontent.com/upy6PboIYk8XhgBj7tcE5oAq28nDgARh6Boj_H2tIq2uldnN0-Xq27WlnBxmRyxOcSGTw00plRPIgEoinTvgduPo4fnPuz4T2aMEScqzsBc_fubsBGy068bJwfNyVWp_s75u2T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73457"/>
            <a:ext cx="4029075" cy="10572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1/1c/Check_Box_Noun_project_10759.svg/120px-Check_Box_Noun_project_10759.svg.pn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15037" y="1001624"/>
            <a:ext cx="1143000" cy="105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51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p:cNvSpPr>
            <a:spLocks noGrp="1"/>
          </p:cNvSpPr>
          <p:nvPr>
            <p:ph idx="10"/>
          </p:nvPr>
        </p:nvSpPr>
        <p:spPr>
          <a:xfrm>
            <a:off x="354013" y="1136650"/>
            <a:ext cx="8458200" cy="1101725"/>
          </a:xfrm>
        </p:spPr>
        <p:txBody>
          <a:bodyPr/>
          <a:lstStyle/>
          <a:p>
            <a:pPr marL="285750" indent="-285750" fontAlgn="base">
              <a:spcAft>
                <a:spcPct val="0"/>
              </a:spcAft>
              <a:buFont typeface="Arial" panose="020B0604020202020204" pitchFamily="34" charset="0"/>
              <a:buChar char="•"/>
            </a:pPr>
            <a:r>
              <a:rPr lang="en-US" altLang="en-US" sz="1600" dirty="0" smtClean="0"/>
              <a:t>Proposal to use multiple, shorter rinse cycles in regions with extreme cold water </a:t>
            </a:r>
          </a:p>
          <a:p>
            <a:pPr marL="285750" indent="-285750" fontAlgn="base">
              <a:spcAft>
                <a:spcPct val="0"/>
              </a:spcAft>
              <a:buFont typeface="Arial" panose="020B0604020202020204" pitchFamily="34" charset="0"/>
              <a:buChar char="•"/>
            </a:pPr>
            <a:r>
              <a:rPr lang="en-US" altLang="en-US" sz="1600" dirty="0" smtClean="0"/>
              <a:t>Update an existing requirement and related test criteria</a:t>
            </a:r>
          </a:p>
          <a:p>
            <a:pPr marL="285750" indent="-285750" fontAlgn="base">
              <a:spcAft>
                <a:spcPct val="0"/>
              </a:spcAft>
              <a:buFont typeface="Arial" panose="020B0604020202020204" pitchFamily="34" charset="0"/>
              <a:buChar char="•"/>
            </a:pPr>
            <a:r>
              <a:rPr lang="en-US" altLang="en-US" sz="1600" dirty="0" smtClean="0"/>
              <a:t>Team reviews updates, and performs on-line review/approval</a:t>
            </a:r>
          </a:p>
        </p:txBody>
      </p:sp>
      <p:sp>
        <p:nvSpPr>
          <p:cNvPr id="60419" name="Title 2"/>
          <p:cNvSpPr>
            <a:spLocks noGrp="1"/>
          </p:cNvSpPr>
          <p:nvPr>
            <p:ph type="title"/>
          </p:nvPr>
        </p:nvSpPr>
        <p:spPr>
          <a:xfrm>
            <a:off x="354013" y="241300"/>
            <a:ext cx="7054850" cy="615950"/>
          </a:xfrm>
        </p:spPr>
        <p:txBody>
          <a:bodyPr/>
          <a:lstStyle/>
          <a:p>
            <a:r>
              <a:rPr lang="en-US" altLang="en-US" b="1" dirty="0" smtClean="0"/>
              <a:t>The engineering team reviews the design and proposes a solution which is approved</a:t>
            </a:r>
          </a:p>
        </p:txBody>
      </p:sp>
      <p:sp>
        <p:nvSpPr>
          <p:cNvPr id="28" name="Rectangle 27"/>
          <p:cNvSpPr/>
          <p:nvPr/>
        </p:nvSpPr>
        <p:spPr>
          <a:xfrm>
            <a:off x="7543800" y="363538"/>
            <a:ext cx="739775" cy="2270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60421" name="Picture 6"/>
          <p:cNvPicPr>
            <a:picLocks noChangeAspect="1"/>
          </p:cNvPicPr>
          <p:nvPr/>
        </p:nvPicPr>
        <p:blipFill>
          <a:blip r:embed="rId3" cstate="print">
            <a:extLst>
              <a:ext uri="{28A0092B-C50C-407E-A947-70E740481C1C}">
                <a14:useLocalDpi xmlns:a14="http://schemas.microsoft.com/office/drawing/2010/main" val="0"/>
              </a:ext>
            </a:extLst>
          </a:blip>
          <a:srcRect b="13474"/>
          <a:stretch>
            <a:fillRect/>
          </a:stretch>
        </p:blipFill>
        <p:spPr bwMode="auto">
          <a:xfrm>
            <a:off x="257175" y="2214563"/>
            <a:ext cx="4992688"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9725" y="2219325"/>
            <a:ext cx="3559175"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
          <p:cNvSpPr>
            <a:spLocks noGrp="1"/>
          </p:cNvSpPr>
          <p:nvPr>
            <p:ph idx="10"/>
          </p:nvPr>
        </p:nvSpPr>
        <p:spPr>
          <a:xfrm>
            <a:off x="268288" y="1438275"/>
            <a:ext cx="3625850" cy="2962275"/>
          </a:xfrm>
        </p:spPr>
        <p:txBody>
          <a:bodyPr/>
          <a:lstStyle/>
          <a:p>
            <a:pPr marL="285750" indent="-285750" fontAlgn="base">
              <a:spcAft>
                <a:spcPct val="0"/>
              </a:spcAft>
              <a:buFont typeface="Arial" panose="020B0604020202020204" pitchFamily="34" charset="0"/>
              <a:buChar char="•"/>
            </a:pPr>
            <a:r>
              <a:rPr lang="en-US" altLang="en-US" sz="1600" dirty="0" smtClean="0"/>
              <a:t>Design view and its associated rules and application used to determine additional implementation details</a:t>
            </a:r>
          </a:p>
          <a:p>
            <a:pPr marL="285750" indent="-285750" fontAlgn="base">
              <a:spcAft>
                <a:spcPct val="0"/>
              </a:spcAft>
              <a:buFont typeface="Arial" panose="020B0604020202020204" pitchFamily="34" charset="0"/>
              <a:buChar char="•"/>
            </a:pPr>
            <a:r>
              <a:rPr lang="en-US" altLang="en-US" sz="1600" dirty="0" smtClean="0"/>
              <a:t>A new washer property needed</a:t>
            </a:r>
          </a:p>
          <a:p>
            <a:pPr marL="285750" indent="-285750" fontAlgn="base">
              <a:spcAft>
                <a:spcPct val="0"/>
              </a:spcAft>
              <a:buFont typeface="Arial" panose="020B0604020202020204" pitchFamily="34" charset="0"/>
              <a:buChar char="•"/>
            </a:pPr>
            <a:r>
              <a:rPr lang="en-US" altLang="en-US" sz="1600" dirty="0" smtClean="0"/>
              <a:t>Use suspect links to see impact of adding new property</a:t>
            </a:r>
          </a:p>
          <a:p>
            <a:pPr marL="285750" indent="-285750" fontAlgn="base">
              <a:spcAft>
                <a:spcPct val="0"/>
              </a:spcAft>
              <a:buFont typeface="Arial" panose="020B0604020202020204" pitchFamily="34" charset="0"/>
              <a:buChar char="•"/>
            </a:pPr>
            <a:r>
              <a:rPr lang="en-US" altLang="en-US" sz="1600" dirty="0" smtClean="0"/>
              <a:t>They agree: significant potential business impact; must act quickly.</a:t>
            </a:r>
          </a:p>
        </p:txBody>
      </p:sp>
      <p:sp>
        <p:nvSpPr>
          <p:cNvPr id="62467" name="Title 2"/>
          <p:cNvSpPr>
            <a:spLocks noGrp="1"/>
          </p:cNvSpPr>
          <p:nvPr>
            <p:ph type="title"/>
          </p:nvPr>
        </p:nvSpPr>
        <p:spPr>
          <a:xfrm>
            <a:off x="354013" y="241300"/>
            <a:ext cx="7126287" cy="615950"/>
          </a:xfrm>
        </p:spPr>
        <p:txBody>
          <a:bodyPr/>
          <a:lstStyle/>
          <a:p>
            <a:r>
              <a:rPr lang="en-US" altLang="en-US" b="1" dirty="0" smtClean="0"/>
              <a:t>Engineering team does design analysis and elicit additional requirements for impacted solution components</a:t>
            </a:r>
          </a:p>
        </p:txBody>
      </p:sp>
      <p:sp>
        <p:nvSpPr>
          <p:cNvPr id="28" name="Rectangle 27"/>
          <p:cNvSpPr/>
          <p:nvPr/>
        </p:nvSpPr>
        <p:spPr>
          <a:xfrm>
            <a:off x="8283575" y="363538"/>
            <a:ext cx="793750" cy="228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6246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98913" y="1081088"/>
            <a:ext cx="4430712"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0"/>
          </p:nvPr>
        </p:nvSpPr>
        <p:spPr>
          <a:xfrm>
            <a:off x="388938" y="1035050"/>
            <a:ext cx="8274050" cy="1333500"/>
          </a:xfrm>
        </p:spPr>
        <p:txBody>
          <a:bodyPr/>
          <a:lstStyle/>
          <a:p>
            <a:pPr marL="285750" indent="-285750" fontAlgn="base">
              <a:spcAft>
                <a:spcPct val="0"/>
              </a:spcAft>
              <a:buFont typeface="Arial" panose="020B0604020202020204" pitchFamily="34" charset="0"/>
              <a:buChar char="•"/>
            </a:pPr>
            <a:r>
              <a:rPr lang="en-US" altLang="en-US" sz="1600" dirty="0" smtClean="0"/>
              <a:t>Embedded systems developer implements the approved changes by adding a new property to the washing machine and other solution components (IoTP, Node-RED flows, etc.); builds new firmware</a:t>
            </a:r>
          </a:p>
          <a:p>
            <a:pPr marL="285750" indent="-285750" fontAlgn="base">
              <a:spcAft>
                <a:spcPct val="0"/>
              </a:spcAft>
              <a:buFont typeface="Arial" panose="020B0604020202020204" pitchFamily="34" charset="0"/>
              <a:buChar char="•"/>
            </a:pPr>
            <a:r>
              <a:rPr lang="en-US" altLang="en-US" sz="1600" dirty="0" smtClean="0"/>
              <a:t>Test team verifies the solution</a:t>
            </a:r>
          </a:p>
          <a:p>
            <a:pPr marL="285750" indent="-285750" fontAlgn="base">
              <a:spcAft>
                <a:spcPct val="0"/>
              </a:spcAft>
              <a:buFont typeface="Arial" panose="020B0604020202020204" pitchFamily="34" charset="0"/>
              <a:buChar char="•"/>
            </a:pPr>
            <a:r>
              <a:rPr lang="en-US" altLang="en-US" sz="1600" dirty="0" smtClean="0"/>
              <a:t>Firmware ready for delivery to the washing machines</a:t>
            </a:r>
          </a:p>
        </p:txBody>
      </p:sp>
      <p:sp>
        <p:nvSpPr>
          <p:cNvPr id="64515" name="Title 2"/>
          <p:cNvSpPr>
            <a:spLocks noGrp="1"/>
          </p:cNvSpPr>
          <p:nvPr>
            <p:ph type="title"/>
          </p:nvPr>
        </p:nvSpPr>
        <p:spPr>
          <a:xfrm>
            <a:off x="354013" y="241300"/>
            <a:ext cx="6897687" cy="615950"/>
          </a:xfrm>
        </p:spPr>
        <p:txBody>
          <a:bodyPr/>
          <a:lstStyle/>
          <a:p>
            <a:r>
              <a:rPr lang="en-US" altLang="en-US" b="1" dirty="0" smtClean="0"/>
              <a:t>The development team implements changes in the embedded software and the IoT application</a:t>
            </a:r>
          </a:p>
        </p:txBody>
      </p:sp>
      <p:sp>
        <p:nvSpPr>
          <p:cNvPr id="9" name="Rectangle 8"/>
          <p:cNvSpPr/>
          <p:nvPr/>
        </p:nvSpPr>
        <p:spPr>
          <a:xfrm>
            <a:off x="8283575" y="363538"/>
            <a:ext cx="793750" cy="228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64517"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83100" y="2384425"/>
            <a:ext cx="4340225"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938" y="2417763"/>
            <a:ext cx="3667125"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2"/>
          <p:cNvSpPr>
            <a:spLocks noGrp="1"/>
          </p:cNvSpPr>
          <p:nvPr>
            <p:ph type="title"/>
          </p:nvPr>
        </p:nvSpPr>
        <p:spPr>
          <a:xfrm>
            <a:off x="354013" y="241300"/>
            <a:ext cx="6897687" cy="923925"/>
          </a:xfrm>
        </p:spPr>
        <p:txBody>
          <a:bodyPr/>
          <a:lstStyle/>
          <a:p>
            <a:r>
              <a:rPr lang="en-US" altLang="en-US" b="1" dirty="0" smtClean="0"/>
              <a:t>The update was deployed to selected Low Flow machines, and JKE Appliances used IoT data to confirm that the update solved the problem</a:t>
            </a:r>
          </a:p>
        </p:txBody>
      </p:sp>
      <p:sp>
        <p:nvSpPr>
          <p:cNvPr id="28" name="Rectangle 27"/>
          <p:cNvSpPr/>
          <p:nvPr/>
        </p:nvSpPr>
        <p:spPr>
          <a:xfrm>
            <a:off x="7710488" y="671513"/>
            <a:ext cx="1289050" cy="228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66564"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1263" y="139700"/>
            <a:ext cx="15319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1"/>
          <p:cNvSpPr>
            <a:spLocks noGrp="1"/>
          </p:cNvSpPr>
          <p:nvPr>
            <p:ph idx="10"/>
          </p:nvPr>
        </p:nvSpPr>
        <p:spPr>
          <a:xfrm>
            <a:off x="354013" y="1504950"/>
            <a:ext cx="5251450" cy="2408238"/>
          </a:xfrm>
        </p:spPr>
        <p:txBody>
          <a:bodyPr>
            <a:noAutofit/>
          </a:bodyPr>
          <a:lstStyle/>
          <a:p>
            <a:pPr marL="285750" indent="-285750">
              <a:buFont typeface="Arial" panose="020B0604020202020204" pitchFamily="34" charset="0"/>
              <a:buChar char="•"/>
              <a:defRPr/>
            </a:pPr>
            <a:r>
              <a:rPr lang="en-US" sz="1600" dirty="0" smtClean="0"/>
              <a:t>The firmware update is made available to machines in affected areas (limited roll-out)</a:t>
            </a:r>
          </a:p>
          <a:p>
            <a:pPr marL="285750" indent="-285750">
              <a:buFont typeface="Arial" panose="020B0604020202020204" pitchFamily="34" charset="0"/>
              <a:buChar char="•"/>
              <a:defRPr/>
            </a:pPr>
            <a:r>
              <a:rPr lang="en-US" sz="1600" dirty="0" smtClean="0"/>
              <a:t>A </a:t>
            </a:r>
            <a:r>
              <a:rPr lang="en-US" sz="1600" dirty="0"/>
              <a:t>pop-up on the touch screen </a:t>
            </a:r>
            <a:r>
              <a:rPr lang="en-US" sz="1600" dirty="0" smtClean="0"/>
              <a:t>alerts users: </a:t>
            </a:r>
          </a:p>
          <a:p>
            <a:pPr marL="742950" lvl="1" indent="-285750">
              <a:buFont typeface="Arial" panose="020B0604020202020204" pitchFamily="34" charset="0"/>
              <a:buChar char="•"/>
              <a:defRPr/>
            </a:pPr>
            <a:r>
              <a:rPr lang="en-US" sz="1400" dirty="0" smtClean="0"/>
              <a:t>“Better rinsing now automatic” </a:t>
            </a:r>
          </a:p>
          <a:p>
            <a:pPr marL="742950" lvl="1" indent="-285750">
              <a:buFont typeface="Arial" panose="020B0604020202020204" pitchFamily="34" charset="0"/>
              <a:buChar char="•"/>
              <a:defRPr/>
            </a:pPr>
            <a:r>
              <a:rPr lang="en-US" sz="1400" dirty="0" smtClean="0"/>
              <a:t>“Try </a:t>
            </a:r>
            <a:r>
              <a:rPr lang="en-US" sz="1400" dirty="0"/>
              <a:t>it </a:t>
            </a:r>
            <a:r>
              <a:rPr lang="en-US" sz="1400" dirty="0" smtClean="0"/>
              <a:t>tweet your results with #LowFlowWasher to enter drawing for Amazon gift card”</a:t>
            </a:r>
          </a:p>
          <a:p>
            <a:pPr marL="285750" indent="-285750">
              <a:buFont typeface="Arial" panose="020B0604020202020204" pitchFamily="34" charset="0"/>
              <a:buChar char="•"/>
              <a:defRPr/>
            </a:pPr>
            <a:r>
              <a:rPr lang="en-US" sz="1600" dirty="0" smtClean="0"/>
              <a:t>After two weeks the business manager checks the</a:t>
            </a:r>
            <a:br>
              <a:rPr lang="en-US" sz="1600" dirty="0" smtClean="0"/>
            </a:br>
            <a:r>
              <a:rPr lang="en-US" sz="1600" dirty="0" smtClean="0"/>
              <a:t>IoT Dashboard to confirm problem is fixed</a:t>
            </a:r>
          </a:p>
          <a:p>
            <a:pPr>
              <a:defRPr/>
            </a:pPr>
            <a:endParaRPr lang="en-US" sz="1600" dirty="0"/>
          </a:p>
        </p:txBody>
      </p:sp>
      <p:pic>
        <p:nvPicPr>
          <p:cNvPr id="6656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2550" y="2132013"/>
            <a:ext cx="2490788"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4349750"/>
            <a:ext cx="9144000" cy="6683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82947" name="Title 2"/>
          <p:cNvSpPr>
            <a:spLocks noGrp="1"/>
          </p:cNvSpPr>
          <p:nvPr>
            <p:ph type="title"/>
          </p:nvPr>
        </p:nvSpPr>
        <p:spPr>
          <a:xfrm>
            <a:off x="457200" y="115888"/>
            <a:ext cx="8229600" cy="306387"/>
          </a:xfrm>
        </p:spPr>
        <p:txBody>
          <a:bodyPr/>
          <a:lstStyle/>
          <a:p>
            <a:r>
              <a:rPr lang="en-US" altLang="en-US" dirty="0" smtClean="0"/>
              <a:t>With connected products you can …</a:t>
            </a:r>
          </a:p>
        </p:txBody>
      </p:sp>
      <p:sp>
        <p:nvSpPr>
          <p:cNvPr id="82948" name="TextBox 11"/>
          <p:cNvSpPr txBox="1">
            <a:spLocks noChangeArrowheads="1"/>
          </p:cNvSpPr>
          <p:nvPr/>
        </p:nvSpPr>
        <p:spPr bwMode="auto">
          <a:xfrm>
            <a:off x="2386013" y="514350"/>
            <a:ext cx="1535112" cy="5270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b="1" dirty="0">
                <a:solidFill>
                  <a:schemeClr val="bg1"/>
                </a:solidFill>
                <a:latin typeface="Arial Narrow" panose="020B0606020202030204" pitchFamily="34" charset="0"/>
              </a:rPr>
              <a:t>Monitor</a:t>
            </a:r>
            <a:r>
              <a:rPr lang="en-US" altLang="en-US" sz="1400" dirty="0">
                <a:solidFill>
                  <a:schemeClr val="bg1"/>
                </a:solidFill>
                <a:latin typeface="Arial Narrow" panose="020B0606020202030204" pitchFamily="34" charset="0"/>
              </a:rPr>
              <a:t> products in operation</a:t>
            </a:r>
          </a:p>
        </p:txBody>
      </p:sp>
      <p:sp>
        <p:nvSpPr>
          <p:cNvPr id="82949" name="TextBox 13"/>
          <p:cNvSpPr txBox="1">
            <a:spLocks noChangeArrowheads="1"/>
          </p:cNvSpPr>
          <p:nvPr/>
        </p:nvSpPr>
        <p:spPr bwMode="auto">
          <a:xfrm>
            <a:off x="5307013" y="514350"/>
            <a:ext cx="1609725" cy="52387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b="1" dirty="0">
                <a:solidFill>
                  <a:schemeClr val="bg1"/>
                </a:solidFill>
                <a:latin typeface="Arial Narrow" panose="020B0606020202030204" pitchFamily="34" charset="0"/>
              </a:rPr>
              <a:t>Engage</a:t>
            </a:r>
            <a:r>
              <a:rPr lang="en-US" altLang="en-US" sz="1400" dirty="0">
                <a:solidFill>
                  <a:schemeClr val="bg1"/>
                </a:solidFill>
                <a:latin typeface="Arial Narrow" panose="020B0606020202030204" pitchFamily="34" charset="0"/>
              </a:rPr>
              <a:t> clients in new user experience</a:t>
            </a:r>
          </a:p>
        </p:txBody>
      </p:sp>
      <p:sp>
        <p:nvSpPr>
          <p:cNvPr id="82950" name="TextBox 14"/>
          <p:cNvSpPr txBox="1">
            <a:spLocks noChangeArrowheads="1"/>
          </p:cNvSpPr>
          <p:nvPr/>
        </p:nvSpPr>
        <p:spPr bwMode="auto">
          <a:xfrm>
            <a:off x="7124700" y="511175"/>
            <a:ext cx="1846263" cy="73977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b="1" dirty="0">
                <a:solidFill>
                  <a:schemeClr val="bg1"/>
                </a:solidFill>
                <a:latin typeface="Arial Narrow" panose="020B0606020202030204" pitchFamily="34" charset="0"/>
              </a:rPr>
              <a:t>Create</a:t>
            </a:r>
            <a:r>
              <a:rPr lang="en-US" altLang="en-US" sz="1400" dirty="0">
                <a:solidFill>
                  <a:schemeClr val="bg1"/>
                </a:solidFill>
                <a:latin typeface="Arial Narrow" panose="020B0606020202030204" pitchFamily="34" charset="0"/>
              </a:rPr>
              <a:t> new business models and revenue streams</a:t>
            </a:r>
          </a:p>
        </p:txBody>
      </p:sp>
      <p:sp>
        <p:nvSpPr>
          <p:cNvPr id="18" name="TextBox 17"/>
          <p:cNvSpPr txBox="1"/>
          <p:nvPr/>
        </p:nvSpPr>
        <p:spPr>
          <a:xfrm>
            <a:off x="3252788" y="1390650"/>
            <a:ext cx="1846262" cy="1592263"/>
          </a:xfrm>
          <a:prstGeom prst="rect">
            <a:avLst/>
          </a:prstGeom>
          <a:noFill/>
          <a:ln>
            <a:solidFill>
              <a:schemeClr val="bg2"/>
            </a:solidFill>
          </a:ln>
        </p:spPr>
        <p:txBody>
          <a:bodyPr/>
          <a:lstStyle>
            <a:defPPr>
              <a:defRPr lang="en-US"/>
            </a:defPPr>
            <a:lvl1pPr>
              <a:defRPr sz="1400">
                <a:solidFill>
                  <a:schemeClr val="bg1"/>
                </a:solidFill>
                <a:latin typeface="Arial Narrow" panose="020B0606020202030204" pitchFamily="34" charset="0"/>
              </a:defRPr>
            </a:lvl1pPr>
          </a:lstStyle>
          <a:p>
            <a:pPr eaLnBrk="1" hangingPunct="1">
              <a:defRPr/>
            </a:pPr>
            <a:r>
              <a:rPr lang="en-US" b="1" dirty="0" smtClean="0"/>
              <a:t>Test technical assumptions</a:t>
            </a:r>
          </a:p>
          <a:p>
            <a:pPr marL="114300" indent="-114300" eaLnBrk="1" hangingPunct="1">
              <a:buFont typeface="Arial" panose="020B0604020202020204" pitchFamily="34" charset="0"/>
              <a:buChar char="•"/>
              <a:defRPr/>
            </a:pPr>
            <a:r>
              <a:rPr lang="en-US" dirty="0" smtClean="0"/>
              <a:t>Product operational / plant model</a:t>
            </a:r>
          </a:p>
          <a:p>
            <a:pPr marL="114300" indent="-114300" eaLnBrk="1" hangingPunct="1">
              <a:buFont typeface="Arial" panose="020B0604020202020204" pitchFamily="34" charset="0"/>
              <a:buChar char="•"/>
              <a:defRPr/>
            </a:pPr>
            <a:r>
              <a:rPr lang="en-US" dirty="0" smtClean="0"/>
              <a:t>Operating environment</a:t>
            </a:r>
          </a:p>
          <a:p>
            <a:pPr marL="114300" indent="-114300" eaLnBrk="1" hangingPunct="1">
              <a:buFont typeface="Arial" panose="020B0604020202020204" pitchFamily="34" charset="0"/>
              <a:buChar char="•"/>
              <a:defRPr/>
            </a:pPr>
            <a:r>
              <a:rPr lang="en-US" dirty="0" smtClean="0"/>
              <a:t>Component </a:t>
            </a:r>
            <a:r>
              <a:rPr lang="en-US" dirty="0"/>
              <a:t>out of </a:t>
            </a:r>
            <a:r>
              <a:rPr lang="en-US" dirty="0" smtClean="0"/>
              <a:t>tolerance / likely failure</a:t>
            </a:r>
            <a:endParaRPr lang="en-US" dirty="0"/>
          </a:p>
        </p:txBody>
      </p:sp>
      <p:sp>
        <p:nvSpPr>
          <p:cNvPr id="20" name="TextBox 19"/>
          <p:cNvSpPr txBox="1"/>
          <p:nvPr/>
        </p:nvSpPr>
        <p:spPr>
          <a:xfrm>
            <a:off x="1289050" y="1390650"/>
            <a:ext cx="1865313" cy="1592263"/>
          </a:xfrm>
          <a:prstGeom prst="rect">
            <a:avLst/>
          </a:prstGeom>
          <a:noFill/>
          <a:ln>
            <a:solidFill>
              <a:schemeClr val="bg2"/>
            </a:solidFill>
          </a:ln>
        </p:spPr>
        <p:txBody>
          <a:bodyPr/>
          <a:lstStyle>
            <a:defPPr>
              <a:defRPr lang="en-US"/>
            </a:defPPr>
            <a:lvl1pPr>
              <a:defRPr sz="1400">
                <a:solidFill>
                  <a:schemeClr val="bg1"/>
                </a:solidFill>
                <a:latin typeface="Arial Narrow" panose="020B0606020202030204" pitchFamily="34" charset="0"/>
              </a:defRPr>
            </a:lvl1pPr>
          </a:lstStyle>
          <a:p>
            <a:pPr eaLnBrk="1" hangingPunct="1">
              <a:defRPr/>
            </a:pPr>
            <a:r>
              <a:rPr lang="en-US" b="1" dirty="0" smtClean="0"/>
              <a:t>Test business assumptions</a:t>
            </a:r>
          </a:p>
          <a:p>
            <a:pPr marL="114300" indent="-114300" eaLnBrk="1" hangingPunct="1">
              <a:buFont typeface="Arial" panose="020B0604020202020204" pitchFamily="34" charset="0"/>
              <a:buChar char="•"/>
              <a:defRPr/>
            </a:pPr>
            <a:r>
              <a:rPr lang="en-US" dirty="0" smtClean="0"/>
              <a:t>Client usage patterns (features used, path through features, location and time of use, etc.)</a:t>
            </a:r>
            <a:endParaRPr lang="en-US" dirty="0"/>
          </a:p>
        </p:txBody>
      </p:sp>
      <p:sp>
        <p:nvSpPr>
          <p:cNvPr id="82953" name="TextBox 39"/>
          <p:cNvSpPr txBox="1">
            <a:spLocks noChangeArrowheads="1"/>
          </p:cNvSpPr>
          <p:nvPr/>
        </p:nvSpPr>
        <p:spPr bwMode="auto">
          <a:xfrm>
            <a:off x="1289050" y="3165475"/>
            <a:ext cx="1865313" cy="1392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14300" indent="-1143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400" dirty="0">
                <a:solidFill>
                  <a:schemeClr val="accent1"/>
                </a:solidFill>
                <a:latin typeface="Arial Narrow" panose="020B0606020202030204" pitchFamily="34" charset="0"/>
              </a:rPr>
              <a:t>Understand customer behavior and product usage</a:t>
            </a:r>
          </a:p>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Identify new product or business opportunities</a:t>
            </a:r>
          </a:p>
        </p:txBody>
      </p:sp>
      <p:sp>
        <p:nvSpPr>
          <p:cNvPr id="82954" name="TextBox 42"/>
          <p:cNvSpPr txBox="1">
            <a:spLocks noChangeArrowheads="1"/>
          </p:cNvSpPr>
          <p:nvPr/>
        </p:nvSpPr>
        <p:spPr bwMode="auto">
          <a:xfrm>
            <a:off x="120650" y="1773238"/>
            <a:ext cx="1563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Which makes it possible to …</a:t>
            </a:r>
          </a:p>
        </p:txBody>
      </p:sp>
      <p:cxnSp>
        <p:nvCxnSpPr>
          <p:cNvPr id="47" name="Straight Arrow Connector 46"/>
          <p:cNvCxnSpPr>
            <a:stCxn id="82948" idx="2"/>
            <a:endCxn id="20" idx="0"/>
          </p:cNvCxnSpPr>
          <p:nvPr/>
        </p:nvCxnSpPr>
        <p:spPr>
          <a:xfrm flipH="1">
            <a:off x="2220913" y="1041400"/>
            <a:ext cx="933450" cy="34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82948" idx="2"/>
            <a:endCxn id="18" idx="0"/>
          </p:cNvCxnSpPr>
          <p:nvPr/>
        </p:nvCxnSpPr>
        <p:spPr>
          <a:xfrm>
            <a:off x="3154363" y="1041400"/>
            <a:ext cx="1022350" cy="34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957" name="TextBox 49"/>
          <p:cNvSpPr txBox="1">
            <a:spLocks noChangeArrowheads="1"/>
          </p:cNvSpPr>
          <p:nvPr/>
        </p:nvSpPr>
        <p:spPr bwMode="auto">
          <a:xfrm>
            <a:off x="3252788" y="3171825"/>
            <a:ext cx="1846262" cy="13858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14300" indent="-1143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400" dirty="0">
                <a:solidFill>
                  <a:schemeClr val="accent1"/>
                </a:solidFill>
                <a:latin typeface="Arial Narrow" panose="020B0606020202030204" pitchFamily="34" charset="0"/>
              </a:rPr>
              <a:t>Reduce warranty and repair cost</a:t>
            </a:r>
          </a:p>
          <a:p>
            <a:pPr eaLnBrk="1" hangingPunct="1">
              <a:buFont typeface="Arial" panose="020B0604020202020204" pitchFamily="34" charset="0"/>
              <a:buChar char="•"/>
            </a:pPr>
            <a:r>
              <a:rPr lang="en-US" altLang="en-US" sz="1400" dirty="0">
                <a:solidFill>
                  <a:schemeClr val="accent1"/>
                </a:solidFill>
                <a:latin typeface="Arial Narrow" panose="020B0606020202030204" pitchFamily="34" charset="0"/>
              </a:rPr>
              <a:t>Improve customer satisfaction</a:t>
            </a:r>
          </a:p>
          <a:p>
            <a:pPr eaLnBrk="1" hangingPunct="1">
              <a:buFont typeface="Arial" panose="020B0604020202020204" pitchFamily="34" charset="0"/>
              <a:buChar char="•"/>
            </a:pPr>
            <a:r>
              <a:rPr lang="en-US" altLang="en-US" sz="1400" dirty="0">
                <a:solidFill>
                  <a:schemeClr val="accent1"/>
                </a:solidFill>
                <a:latin typeface="Arial Narrow" panose="020B0606020202030204" pitchFamily="34" charset="0"/>
              </a:rPr>
              <a:t>Identify design optimizations</a:t>
            </a:r>
          </a:p>
        </p:txBody>
      </p:sp>
      <p:sp>
        <p:nvSpPr>
          <p:cNvPr id="82958" name="TextBox 53"/>
          <p:cNvSpPr txBox="1">
            <a:spLocks noChangeArrowheads="1"/>
          </p:cNvSpPr>
          <p:nvPr/>
        </p:nvSpPr>
        <p:spPr bwMode="auto">
          <a:xfrm>
            <a:off x="5187950" y="3179763"/>
            <a:ext cx="1847850" cy="13843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14300" indent="-1143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Differentiate your offerings</a:t>
            </a:r>
          </a:p>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Build brand loyalty</a:t>
            </a:r>
          </a:p>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Understand customers</a:t>
            </a:r>
          </a:p>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Identify new product or business opportunities</a:t>
            </a:r>
          </a:p>
        </p:txBody>
      </p:sp>
      <p:sp>
        <p:nvSpPr>
          <p:cNvPr id="82959" name="TextBox 54"/>
          <p:cNvSpPr txBox="1">
            <a:spLocks noChangeArrowheads="1"/>
          </p:cNvSpPr>
          <p:nvPr/>
        </p:nvSpPr>
        <p:spPr bwMode="auto">
          <a:xfrm>
            <a:off x="5187950" y="1400175"/>
            <a:ext cx="1847850" cy="117157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14300" indent="-1143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Delight your customers</a:t>
            </a:r>
          </a:p>
          <a:p>
            <a:pPr eaLnBrk="1" hangingPunct="1"/>
            <a:endParaRPr lang="en-US" altLang="en-US" sz="1400" dirty="0">
              <a:solidFill>
                <a:schemeClr val="bg1"/>
              </a:solidFill>
              <a:latin typeface="Arial Narrow" panose="020B0606020202030204" pitchFamily="34" charset="0"/>
            </a:endParaRPr>
          </a:p>
        </p:txBody>
      </p:sp>
      <p:cxnSp>
        <p:nvCxnSpPr>
          <p:cNvPr id="57" name="Straight Arrow Connector 56"/>
          <p:cNvCxnSpPr>
            <a:stCxn id="82949" idx="2"/>
            <a:endCxn id="82959" idx="0"/>
          </p:cNvCxnSpPr>
          <p:nvPr/>
        </p:nvCxnSpPr>
        <p:spPr>
          <a:xfrm>
            <a:off x="6111875" y="1038225"/>
            <a:ext cx="0" cy="36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82959" idx="2"/>
            <a:endCxn id="82958" idx="0"/>
          </p:cNvCxnSpPr>
          <p:nvPr/>
        </p:nvCxnSpPr>
        <p:spPr>
          <a:xfrm>
            <a:off x="6111875" y="2571750"/>
            <a:ext cx="0" cy="608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0" idx="2"/>
            <a:endCxn id="82953" idx="0"/>
          </p:cNvCxnSpPr>
          <p:nvPr/>
        </p:nvCxnSpPr>
        <p:spPr>
          <a:xfrm>
            <a:off x="2220913" y="2982913"/>
            <a:ext cx="0" cy="182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8" idx="2"/>
            <a:endCxn id="82957" idx="0"/>
          </p:cNvCxnSpPr>
          <p:nvPr/>
        </p:nvCxnSpPr>
        <p:spPr>
          <a:xfrm>
            <a:off x="4176713" y="2982913"/>
            <a:ext cx="0" cy="18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964" name="TextBox 70"/>
          <p:cNvSpPr txBox="1">
            <a:spLocks noChangeArrowheads="1"/>
          </p:cNvSpPr>
          <p:nvPr/>
        </p:nvSpPr>
        <p:spPr bwMode="auto">
          <a:xfrm>
            <a:off x="7124700" y="1385888"/>
            <a:ext cx="1846263" cy="118903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14300" indent="-1143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Reach new customers</a:t>
            </a:r>
          </a:p>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Cross-sell to customers</a:t>
            </a:r>
          </a:p>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Lower customers’ costs</a:t>
            </a:r>
          </a:p>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Sell products as a service</a:t>
            </a:r>
          </a:p>
        </p:txBody>
      </p:sp>
      <p:sp>
        <p:nvSpPr>
          <p:cNvPr id="82965" name="TextBox 71"/>
          <p:cNvSpPr txBox="1">
            <a:spLocks noChangeArrowheads="1"/>
          </p:cNvSpPr>
          <p:nvPr/>
        </p:nvSpPr>
        <p:spPr bwMode="auto">
          <a:xfrm>
            <a:off x="7124700" y="3171825"/>
            <a:ext cx="1846263" cy="13858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14300" indent="-11430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Grow revenue and market share</a:t>
            </a:r>
          </a:p>
          <a:p>
            <a:pPr eaLnBrk="1" hangingPunct="1">
              <a:buFont typeface="Arial" panose="020B0604020202020204" pitchFamily="34" charset="0"/>
              <a:buChar char="•"/>
            </a:pPr>
            <a:r>
              <a:rPr lang="en-US" altLang="en-US" sz="1400" dirty="0">
                <a:solidFill>
                  <a:schemeClr val="bg1"/>
                </a:solidFill>
                <a:latin typeface="Arial Narrow" panose="020B0606020202030204" pitchFamily="34" charset="0"/>
              </a:rPr>
              <a:t>Turn one-time sales into revenue stream annuities</a:t>
            </a:r>
          </a:p>
          <a:p>
            <a:pPr eaLnBrk="1" hangingPunct="1"/>
            <a:endParaRPr lang="en-US" altLang="en-US" sz="1400" dirty="0">
              <a:solidFill>
                <a:schemeClr val="bg1"/>
              </a:solidFill>
              <a:latin typeface="Arial Narrow" panose="020B0606020202030204" pitchFamily="34" charset="0"/>
            </a:endParaRPr>
          </a:p>
        </p:txBody>
      </p:sp>
      <p:cxnSp>
        <p:nvCxnSpPr>
          <p:cNvPr id="86" name="Straight Arrow Connector 85"/>
          <p:cNvCxnSpPr>
            <a:stCxn id="82950" idx="2"/>
            <a:endCxn id="82964" idx="0"/>
          </p:cNvCxnSpPr>
          <p:nvPr/>
        </p:nvCxnSpPr>
        <p:spPr>
          <a:xfrm>
            <a:off x="8047038" y="1250950"/>
            <a:ext cx="0" cy="134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2964" idx="2"/>
            <a:endCxn id="82965" idx="0"/>
          </p:cNvCxnSpPr>
          <p:nvPr/>
        </p:nvCxnSpPr>
        <p:spPr>
          <a:xfrm>
            <a:off x="8047038" y="2574925"/>
            <a:ext cx="0" cy="59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968" name="TextBox 132"/>
          <p:cNvSpPr txBox="1">
            <a:spLocks noChangeArrowheads="1"/>
          </p:cNvSpPr>
          <p:nvPr/>
        </p:nvSpPr>
        <p:spPr bwMode="auto">
          <a:xfrm>
            <a:off x="1289050" y="4610100"/>
            <a:ext cx="3810000"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dirty="0"/>
              <a:t>IoT feedback loop</a:t>
            </a:r>
          </a:p>
        </p:txBody>
      </p:sp>
      <p:sp>
        <p:nvSpPr>
          <p:cNvPr id="82969" name="TextBox 149"/>
          <p:cNvSpPr txBox="1">
            <a:spLocks noChangeArrowheads="1"/>
          </p:cNvSpPr>
          <p:nvPr/>
        </p:nvSpPr>
        <p:spPr bwMode="auto">
          <a:xfrm>
            <a:off x="120650" y="3402013"/>
            <a:ext cx="1563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dirty="0">
                <a:solidFill>
                  <a:schemeClr val="bg1"/>
                </a:solidFill>
                <a:latin typeface="Arial Narrow" panose="020B0606020202030204" pitchFamily="34" charset="0"/>
              </a:rPr>
              <a:t>Which makes it possible to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a:xfrm>
            <a:off x="457200" y="393700"/>
            <a:ext cx="3185936" cy="615553"/>
          </a:xfrm>
        </p:spPr>
        <p:txBody>
          <a:bodyPr/>
          <a:lstStyle/>
          <a:p>
            <a:pPr algn="ctr"/>
            <a:r>
              <a:rPr lang="en-US" altLang="en-US" dirty="0" smtClean="0"/>
              <a:t>Some IoT devices emit data (sensors </a:t>
            </a:r>
            <a:r>
              <a:rPr lang="en-US" altLang="en-US" dirty="0" smtClean="0">
                <a:sym typeface="Wingdings" panose="05000000000000000000" pitchFamily="2" charset="2"/>
              </a:rPr>
              <a:t> </a:t>
            </a:r>
            <a:r>
              <a:rPr lang="en-US" altLang="en-US" dirty="0" smtClean="0"/>
              <a:t>telemetry)</a:t>
            </a:r>
          </a:p>
        </p:txBody>
      </p:sp>
      <p:sp>
        <p:nvSpPr>
          <p:cNvPr id="26" name="TextBox 25"/>
          <p:cNvSpPr txBox="1"/>
          <p:nvPr/>
        </p:nvSpPr>
        <p:spPr>
          <a:xfrm>
            <a:off x="4533499" y="1108534"/>
            <a:ext cx="4304899" cy="646331"/>
          </a:xfrm>
          <a:prstGeom prst="rect">
            <a:avLst/>
          </a:prstGeom>
          <a:noFill/>
        </p:spPr>
        <p:txBody>
          <a:bodyPr wrap="square" rtlCol="0">
            <a:spAutoFit/>
          </a:bodyPr>
          <a:lstStyle/>
          <a:p>
            <a:r>
              <a:rPr lang="en-US" b="1" dirty="0" smtClean="0">
                <a:solidFill>
                  <a:schemeClr val="bg1"/>
                </a:solidFill>
                <a:latin typeface="HelvNeue for IBM Medium"/>
              </a:rPr>
              <a:t>Lawsuit claims FitBit devices dangerously underestimate heart rate</a:t>
            </a:r>
            <a:endParaRPr lang="en-US" sz="1400" i="1" dirty="0">
              <a:solidFill>
                <a:schemeClr val="accent6">
                  <a:lumMod val="50000"/>
                </a:schemeClr>
              </a:soli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96" y="1373733"/>
            <a:ext cx="3593967" cy="2574179"/>
          </a:xfrm>
          <a:prstGeom prst="rect">
            <a:avLst/>
          </a:prstGeom>
        </p:spPr>
      </p:pic>
      <p:sp>
        <p:nvSpPr>
          <p:cNvPr id="29" name="TextBox 28"/>
          <p:cNvSpPr txBox="1"/>
          <p:nvPr/>
        </p:nvSpPr>
        <p:spPr>
          <a:xfrm>
            <a:off x="4992175" y="1755901"/>
            <a:ext cx="3811711" cy="830997"/>
          </a:xfrm>
          <a:prstGeom prst="rect">
            <a:avLst/>
          </a:prstGeom>
          <a:noFill/>
        </p:spPr>
        <p:txBody>
          <a:bodyPr wrap="square" rtlCol="0">
            <a:spAutoFit/>
          </a:bodyPr>
          <a:lstStyle/>
          <a:p>
            <a:pPr algn="ctr"/>
            <a:r>
              <a:rPr lang="en-US" sz="1600" dirty="0" smtClean="0">
                <a:solidFill>
                  <a:schemeClr val="accent6">
                    <a:lumMod val="50000"/>
                  </a:schemeClr>
                </a:solidFill>
              </a:rPr>
              <a:t>Three plaintiffs say FitBits fail during exercise, worthless as heart monitors.</a:t>
            </a:r>
          </a:p>
          <a:p>
            <a:pPr algn="r"/>
            <a:r>
              <a:rPr lang="en-US" sz="1600" i="1" dirty="0" smtClean="0">
                <a:solidFill>
                  <a:schemeClr val="accent6">
                    <a:lumMod val="50000"/>
                  </a:schemeClr>
                </a:solidFill>
              </a:rPr>
              <a:t>-ARS Technica </a:t>
            </a:r>
            <a:r>
              <a:rPr lang="en-US" sz="1600" i="1" dirty="0">
                <a:solidFill>
                  <a:schemeClr val="accent6">
                    <a:lumMod val="50000"/>
                  </a:schemeClr>
                </a:solidFill>
              </a:rPr>
              <a:t>Jan 6, </a:t>
            </a:r>
            <a:r>
              <a:rPr lang="en-US" sz="1600" i="1" dirty="0" smtClean="0">
                <a:solidFill>
                  <a:schemeClr val="accent6">
                    <a:lumMod val="50000"/>
                  </a:schemeClr>
                </a:solidFill>
              </a:rPr>
              <a:t>2016</a:t>
            </a:r>
            <a:endParaRPr lang="en-US" sz="1600" i="1" dirty="0">
              <a:solidFill>
                <a:schemeClr val="accent6">
                  <a:lumMod val="50000"/>
                </a:schemeClr>
              </a:solidFill>
            </a:endParaRPr>
          </a:p>
        </p:txBody>
      </p:sp>
      <p:sp>
        <p:nvSpPr>
          <p:cNvPr id="32" name="Rectangle 31"/>
          <p:cNvSpPr/>
          <p:nvPr/>
        </p:nvSpPr>
        <p:spPr>
          <a:xfrm>
            <a:off x="4533499" y="3947912"/>
            <a:ext cx="4434036" cy="830997"/>
          </a:xfrm>
          <a:prstGeom prst="rect">
            <a:avLst/>
          </a:prstGeom>
          <a:noFill/>
        </p:spPr>
        <p:txBody>
          <a:bodyPr wrap="square" rtlCol="0">
            <a:spAutoFit/>
          </a:bodyPr>
          <a:lstStyle/>
          <a:p>
            <a:pPr algn="r"/>
            <a:r>
              <a:rPr lang="en-US" sz="1600" dirty="0">
                <a:solidFill>
                  <a:schemeClr val="accent6">
                    <a:lumMod val="50000"/>
                  </a:schemeClr>
                </a:solidFill>
              </a:rPr>
              <a:t>“… Fitbit devices miscalculated heart rates </a:t>
            </a:r>
            <a:r>
              <a:rPr lang="en-US" sz="1600" dirty="0" smtClean="0">
                <a:solidFill>
                  <a:schemeClr val="accent6">
                    <a:lumMod val="50000"/>
                  </a:schemeClr>
                </a:solidFill>
              </a:rPr>
              <a:t/>
            </a:r>
            <a:br>
              <a:rPr lang="en-US" sz="1600" dirty="0" smtClean="0">
                <a:solidFill>
                  <a:schemeClr val="accent6">
                    <a:lumMod val="50000"/>
                  </a:schemeClr>
                </a:solidFill>
              </a:rPr>
            </a:br>
            <a:r>
              <a:rPr lang="en-US" sz="1600" dirty="0" smtClean="0">
                <a:solidFill>
                  <a:schemeClr val="accent6">
                    <a:lumMod val="50000"/>
                  </a:schemeClr>
                </a:solidFill>
              </a:rPr>
              <a:t>by </a:t>
            </a:r>
            <a:r>
              <a:rPr lang="en-US" sz="1600" dirty="0">
                <a:solidFill>
                  <a:schemeClr val="accent6">
                    <a:lumMod val="50000"/>
                  </a:schemeClr>
                </a:solidFill>
              </a:rPr>
              <a:t>up to 20 beats per minute on average during more intensive workouts.”</a:t>
            </a:r>
          </a:p>
        </p:txBody>
      </p:sp>
      <p:pic>
        <p:nvPicPr>
          <p:cNvPr id="33" name="Picture 32"/>
          <p:cNvPicPr>
            <a:picLocks noChangeAspect="1"/>
          </p:cNvPicPr>
          <p:nvPr/>
        </p:nvPicPr>
        <p:blipFill>
          <a:blip r:embed="rId4"/>
          <a:stretch>
            <a:fillRect/>
          </a:stretch>
        </p:blipFill>
        <p:spPr>
          <a:xfrm>
            <a:off x="4533498" y="2901257"/>
            <a:ext cx="4270387" cy="1037823"/>
          </a:xfrm>
          <a:prstGeom prst="rect">
            <a:avLst/>
          </a:prstGeom>
        </p:spPr>
      </p:pic>
      <p:sp>
        <p:nvSpPr>
          <p:cNvPr id="3" name="Rectangle 2"/>
          <p:cNvSpPr/>
          <p:nvPr/>
        </p:nvSpPr>
        <p:spPr>
          <a:xfrm>
            <a:off x="7967050" y="9053"/>
            <a:ext cx="1158844" cy="4707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115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a:xfrm>
            <a:off x="457200" y="393700"/>
            <a:ext cx="3707394" cy="923330"/>
          </a:xfrm>
        </p:spPr>
        <p:txBody>
          <a:bodyPr/>
          <a:lstStyle/>
          <a:p>
            <a:pPr algn="ctr"/>
            <a:r>
              <a:rPr lang="en-US" altLang="en-US" dirty="0"/>
              <a:t>Some IoT devices </a:t>
            </a:r>
            <a:r>
              <a:rPr lang="en-US" altLang="en-US" dirty="0" smtClean="0"/>
              <a:t>do something (actuators </a:t>
            </a:r>
            <a:r>
              <a:rPr lang="en-US" altLang="en-US" dirty="0" smtClean="0">
                <a:sym typeface="Wingdings" panose="05000000000000000000" pitchFamily="2" charset="2"/>
              </a:rPr>
              <a:t> behavior</a:t>
            </a:r>
            <a:r>
              <a:rPr lang="en-US" altLang="en-US" dirty="0" smtClean="0"/>
              <a:t>)</a:t>
            </a:r>
            <a:endParaRPr lang="en-US" altLang="en-US" dirty="0"/>
          </a:p>
        </p:txBody>
      </p:sp>
      <p:sp>
        <p:nvSpPr>
          <p:cNvPr id="28" name="TextBox 27"/>
          <p:cNvSpPr txBox="1"/>
          <p:nvPr/>
        </p:nvSpPr>
        <p:spPr>
          <a:xfrm>
            <a:off x="4708048" y="957111"/>
            <a:ext cx="3534919" cy="861774"/>
          </a:xfrm>
          <a:prstGeom prst="rect">
            <a:avLst/>
          </a:prstGeom>
          <a:noFill/>
        </p:spPr>
        <p:txBody>
          <a:bodyPr wrap="square" rtlCol="0">
            <a:spAutoFit/>
          </a:bodyPr>
          <a:lstStyle/>
          <a:p>
            <a:pPr algn="ctr"/>
            <a:r>
              <a:rPr lang="en-US" b="1" dirty="0">
                <a:solidFill>
                  <a:schemeClr val="bg1"/>
                </a:solidFill>
                <a:latin typeface="HelvNeue for IBM Medium"/>
              </a:rPr>
              <a:t>Nest thermostat bug </a:t>
            </a:r>
            <a:r>
              <a:rPr lang="en-US" b="1" dirty="0" smtClean="0">
                <a:solidFill>
                  <a:schemeClr val="bg1"/>
                </a:solidFill>
                <a:latin typeface="HelvNeue for IBM Medium"/>
              </a:rPr>
              <a:t/>
            </a:r>
            <a:br>
              <a:rPr lang="en-US" b="1" dirty="0" smtClean="0">
                <a:solidFill>
                  <a:schemeClr val="bg1"/>
                </a:solidFill>
                <a:latin typeface="HelvNeue for IBM Medium"/>
              </a:rPr>
            </a:br>
            <a:r>
              <a:rPr lang="en-US" b="1" dirty="0" smtClean="0">
                <a:solidFill>
                  <a:schemeClr val="bg1"/>
                </a:solidFill>
                <a:latin typeface="HelvNeue for IBM Medium"/>
              </a:rPr>
              <a:t>leaves </a:t>
            </a:r>
            <a:r>
              <a:rPr lang="en-US" b="1" dirty="0">
                <a:solidFill>
                  <a:schemeClr val="bg1"/>
                </a:solidFill>
                <a:latin typeface="HelvNeue for IBM Medium"/>
              </a:rPr>
              <a:t>owners without heating</a:t>
            </a:r>
          </a:p>
          <a:p>
            <a:pPr algn="r"/>
            <a:r>
              <a:rPr lang="en-US" sz="1400" i="1" dirty="0" smtClean="0">
                <a:solidFill>
                  <a:schemeClr val="accent6">
                    <a:lumMod val="50000"/>
                  </a:schemeClr>
                </a:solidFill>
              </a:rPr>
              <a:t>-The Stack </a:t>
            </a:r>
            <a:r>
              <a:rPr lang="en-US" sz="1400" i="1" dirty="0">
                <a:solidFill>
                  <a:schemeClr val="accent6">
                    <a:lumMod val="50000"/>
                  </a:schemeClr>
                </a:solidFill>
              </a:rPr>
              <a:t>Jan </a:t>
            </a:r>
            <a:r>
              <a:rPr lang="en-US" sz="1400" i="1" dirty="0" smtClean="0">
                <a:solidFill>
                  <a:schemeClr val="accent6">
                    <a:lumMod val="50000"/>
                  </a:schemeClr>
                </a:solidFill>
              </a:rPr>
              <a:t>14, 2016 </a:t>
            </a:r>
            <a:endParaRPr lang="en-US" sz="1400" i="1" dirty="0">
              <a:solidFill>
                <a:schemeClr val="accent6">
                  <a:lumMod val="50000"/>
                </a:schemeClr>
              </a:solidFill>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202" y="1317029"/>
            <a:ext cx="2804525" cy="3739367"/>
          </a:xfrm>
          <a:prstGeom prst="rect">
            <a:avLst/>
          </a:prstGeom>
        </p:spPr>
      </p:pic>
      <p:pic>
        <p:nvPicPr>
          <p:cNvPr id="33" name="Picture 32"/>
          <p:cNvPicPr>
            <a:picLocks noChangeAspect="1"/>
          </p:cNvPicPr>
          <p:nvPr/>
        </p:nvPicPr>
        <p:blipFill rotWithShape="1">
          <a:blip r:embed="rId4"/>
          <a:srcRect b="52532"/>
          <a:stretch/>
        </p:blipFill>
        <p:spPr>
          <a:xfrm>
            <a:off x="4164594" y="1993841"/>
            <a:ext cx="4885714" cy="2043358"/>
          </a:xfrm>
          <a:prstGeom prst="rect">
            <a:avLst/>
          </a:prstGeom>
        </p:spPr>
      </p:pic>
      <p:sp>
        <p:nvSpPr>
          <p:cNvPr id="34" name="Rectangle 33"/>
          <p:cNvSpPr/>
          <p:nvPr/>
        </p:nvSpPr>
        <p:spPr>
          <a:xfrm>
            <a:off x="7967050" y="9053"/>
            <a:ext cx="1158844" cy="4707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208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6078" y="4668253"/>
            <a:ext cx="1935702" cy="4752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492" y="1268558"/>
            <a:ext cx="3621940" cy="3563064"/>
          </a:xfrm>
          <a:prstGeom prst="rect">
            <a:avLst/>
          </a:prstGeom>
        </p:spPr>
      </p:pic>
      <p:sp>
        <p:nvSpPr>
          <p:cNvPr id="5" name="Rectangle 4"/>
          <p:cNvSpPr/>
          <p:nvPr/>
        </p:nvSpPr>
        <p:spPr>
          <a:xfrm>
            <a:off x="443253" y="1106852"/>
            <a:ext cx="4500261" cy="39644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42" name="Title 2"/>
          <p:cNvSpPr>
            <a:spLocks noGrp="1"/>
          </p:cNvSpPr>
          <p:nvPr>
            <p:ph type="title"/>
          </p:nvPr>
        </p:nvSpPr>
        <p:spPr>
          <a:xfrm>
            <a:off x="457200" y="393700"/>
            <a:ext cx="3707394" cy="615553"/>
          </a:xfrm>
        </p:spPr>
        <p:txBody>
          <a:bodyPr/>
          <a:lstStyle/>
          <a:p>
            <a:pPr algn="ctr"/>
            <a:r>
              <a:rPr lang="en-US" altLang="en-US" dirty="0" smtClean="0"/>
              <a:t>IoT pet feeder:</a:t>
            </a:r>
            <a:br>
              <a:rPr lang="en-US" altLang="en-US" dirty="0" smtClean="0"/>
            </a:br>
            <a:r>
              <a:rPr lang="en-US" altLang="en-US" dirty="0" smtClean="0"/>
              <a:t>What could go wrong?</a:t>
            </a:r>
            <a:endParaRPr lang="en-US" altLang="en-US" dirty="0"/>
          </a:p>
        </p:txBody>
      </p:sp>
      <p:sp>
        <p:nvSpPr>
          <p:cNvPr id="2" name="Rectangle 1"/>
          <p:cNvSpPr/>
          <p:nvPr/>
        </p:nvSpPr>
        <p:spPr>
          <a:xfrm>
            <a:off x="457200" y="3736648"/>
            <a:ext cx="4350190" cy="646331"/>
          </a:xfrm>
          <a:prstGeom prst="rect">
            <a:avLst/>
          </a:prstGeom>
        </p:spPr>
        <p:txBody>
          <a:bodyPr wrap="square">
            <a:spAutoFit/>
          </a:bodyPr>
          <a:lstStyle/>
          <a:p>
            <a:r>
              <a:rPr lang="en-US" sz="1200" dirty="0" smtClean="0">
                <a:solidFill>
                  <a:schemeClr val="bg1"/>
                </a:solidFill>
                <a:hlinkClick r:id="rId4"/>
              </a:rPr>
              <a:t>http://www.dailymail.co.uk/news/article-3714186/Dogs-cats-left-without-food-remote-smart-feeder-PetNet-fails-dispense-meals-suffering-server-issues.html</a:t>
            </a:r>
            <a:r>
              <a:rPr lang="en-US" sz="1200" dirty="0" smtClean="0">
                <a:solidFill>
                  <a:schemeClr val="bg1"/>
                </a:solidFill>
              </a:rPr>
              <a:t> </a:t>
            </a:r>
            <a:endParaRPr lang="en-US" sz="1200" dirty="0">
              <a:solidFill>
                <a:schemeClr val="bg1"/>
              </a:solidFill>
            </a:endParaRPr>
          </a:p>
        </p:txBody>
      </p:sp>
      <p:pic>
        <p:nvPicPr>
          <p:cNvPr id="4" name="Picture 3"/>
          <p:cNvPicPr>
            <a:picLocks noChangeAspect="1"/>
          </p:cNvPicPr>
          <p:nvPr/>
        </p:nvPicPr>
        <p:blipFill>
          <a:blip r:embed="rId5"/>
          <a:stretch>
            <a:fillRect/>
          </a:stretch>
        </p:blipFill>
        <p:spPr>
          <a:xfrm>
            <a:off x="457200" y="1179040"/>
            <a:ext cx="4445943" cy="2388026"/>
          </a:xfrm>
          <a:prstGeom prst="rect">
            <a:avLst/>
          </a:prstGeom>
          <a:ln>
            <a:solidFill>
              <a:schemeClr val="bg1">
                <a:lumMod val="90000"/>
                <a:lumOff val="10000"/>
              </a:schemeClr>
            </a:solidFill>
          </a:ln>
          <a:effectLst>
            <a:outerShdw blurRad="50800" dist="38100" dir="2700000" algn="tl" rotWithShape="0">
              <a:prstClr val="black">
                <a:alpha val="40000"/>
              </a:prstClr>
            </a:outerShdw>
          </a:effectLst>
        </p:spPr>
      </p:pic>
      <p:grpSp>
        <p:nvGrpSpPr>
          <p:cNvPr id="10" name="Group 9"/>
          <p:cNvGrpSpPr/>
          <p:nvPr/>
        </p:nvGrpSpPr>
        <p:grpSpPr>
          <a:xfrm>
            <a:off x="4957461" y="-14849"/>
            <a:ext cx="4168433" cy="5158349"/>
            <a:chOff x="4957461" y="-14849"/>
            <a:chExt cx="4168433" cy="5158349"/>
          </a:xfrm>
        </p:grpSpPr>
        <p:sp>
          <p:nvSpPr>
            <p:cNvPr id="15" name="Rectangle 14"/>
            <p:cNvSpPr/>
            <p:nvPr/>
          </p:nvSpPr>
          <p:spPr>
            <a:xfrm>
              <a:off x="7967050" y="9053"/>
              <a:ext cx="1158844" cy="4707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205744" y="408538"/>
              <a:ext cx="3567064" cy="4423084"/>
            </a:xfrm>
            <a:prstGeom prst="rect">
              <a:avLst/>
            </a:prstGeom>
            <a:solidFill>
              <a:schemeClr val="tx1"/>
            </a:solidFill>
            <a:ln w="9525">
              <a:solidFill>
                <a:schemeClr val="bg1">
                  <a:lumMod val="90000"/>
                  <a:lumOff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287230" y="861304"/>
              <a:ext cx="3385995" cy="3970318"/>
            </a:xfrm>
            <a:prstGeom prst="rect">
              <a:avLst/>
            </a:prstGeom>
          </p:spPr>
          <p:txBody>
            <a:bodyPr wrap="square">
              <a:spAutoFit/>
            </a:bodyPr>
            <a:lstStyle/>
            <a:p>
              <a:pPr>
                <a:spcAft>
                  <a:spcPts val="600"/>
                </a:spcAft>
              </a:pPr>
              <a:r>
                <a:rPr lang="en-US" sz="1100" dirty="0">
                  <a:solidFill>
                    <a:srgbClr val="76777B"/>
                  </a:solidFill>
                  <a:latin typeface="Arial Unicode MS" panose="020B0604020202020204" pitchFamily="34" charset="-128"/>
                  <a:ea typeface="Arial Unicode MS" panose="020B0604020202020204" pitchFamily="34" charset="-128"/>
                  <a:cs typeface="Arial Unicode MS" panose="020B0604020202020204" pitchFamily="34" charset="-128"/>
                </a:rPr>
                <a:t>To our loyal Petnet family,</a:t>
              </a:r>
            </a:p>
            <a:p>
              <a:pPr>
                <a:spcAft>
                  <a:spcPts val="600"/>
                </a:spcAft>
              </a:pPr>
              <a:r>
                <a:rPr lang="en-US" sz="1100" dirty="0">
                  <a:solidFill>
                    <a:srgbClr val="76777B"/>
                  </a:solidFill>
                  <a:latin typeface="Arial Unicode MS" panose="020B0604020202020204" pitchFamily="34" charset="-128"/>
                  <a:ea typeface="Arial Unicode MS" panose="020B0604020202020204" pitchFamily="34" charset="-128"/>
                  <a:cs typeface="Arial Unicode MS" panose="020B0604020202020204" pitchFamily="34" charset="-128"/>
                </a:rPr>
                <a:t>As you may know, our third-party servers suffered an outage late Wednesday evening, which temporarily disabled the ability to remote feed and edit feeding schedules for about 10 percent of our users. We immediately became aware of the issue and were back up and running in about eight hours. We sincerely apologize for any issues this may have caused.</a:t>
              </a:r>
            </a:p>
            <a:p>
              <a:pPr>
                <a:spcAft>
                  <a:spcPts val="600"/>
                </a:spcAft>
              </a:pPr>
              <a:r>
                <a:rPr lang="en-US" sz="1100" dirty="0">
                  <a:solidFill>
                    <a:srgbClr val="76777B"/>
                  </a:solidFill>
                  <a:latin typeface="Arial Unicode MS" panose="020B0604020202020204" pitchFamily="34" charset="-128"/>
                  <a:ea typeface="Arial Unicode MS" panose="020B0604020202020204" pitchFamily="34" charset="-128"/>
                  <a:cs typeface="Arial Unicode MS" panose="020B0604020202020204" pitchFamily="34" charset="-128"/>
                </a:rPr>
                <a:t>As pet parents ourselves, we recognize that when it comes to our pets, even one hour is too long to wait when it’s time for a feeding. That’s why we were already working on a solution to prevent this issue from happening. The fix was ready, but still needed to be tested when this outage occurred. Our engineers were prepared to implement the solution and get your SmartFeeders back online as quickly as possible. Now that this update has been made, our platform is stronger and more reliable than ever. We have two fail-safes in place, making it virtually impossible for this to happen again and ensuring your pets will always be </a:t>
              </a:r>
              <a:r>
                <a:rPr lang="en-US" sz="1100" dirty="0" smtClean="0">
                  <a:solidFill>
                    <a:srgbClr val="76777B"/>
                  </a:solidFill>
                  <a:latin typeface="Arial Unicode MS" panose="020B0604020202020204" pitchFamily="34" charset="-128"/>
                  <a:ea typeface="Arial Unicode MS" panose="020B0604020202020204" pitchFamily="34" charset="-128"/>
                  <a:cs typeface="Arial Unicode MS" panose="020B0604020202020204" pitchFamily="34" charset="-128"/>
                </a:rPr>
                <a:t>fed…</a:t>
              </a:r>
              <a:endParaRPr lang="en-US" sz="1100" dirty="0">
                <a:solidFill>
                  <a:srgbClr val="76777B"/>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8" name="Picture 7"/>
            <p:cNvPicPr>
              <a:picLocks noChangeAspect="1"/>
            </p:cNvPicPr>
            <p:nvPr/>
          </p:nvPicPr>
          <p:blipFill>
            <a:blip r:embed="rId6"/>
            <a:stretch>
              <a:fillRect/>
            </a:stretch>
          </p:blipFill>
          <p:spPr>
            <a:xfrm>
              <a:off x="4957461" y="-14849"/>
              <a:ext cx="3748134" cy="765951"/>
            </a:xfrm>
            <a:prstGeom prst="rect">
              <a:avLst/>
            </a:prstGeom>
          </p:spPr>
        </p:pic>
        <p:sp>
          <p:nvSpPr>
            <p:cNvPr id="9" name="Rectangle 8"/>
            <p:cNvSpPr/>
            <p:nvPr/>
          </p:nvSpPr>
          <p:spPr>
            <a:xfrm>
              <a:off x="5287230" y="4866501"/>
              <a:ext cx="2186411" cy="276999"/>
            </a:xfrm>
            <a:prstGeom prst="rect">
              <a:avLst/>
            </a:prstGeom>
          </p:spPr>
          <p:txBody>
            <a:bodyPr wrap="square">
              <a:spAutoFit/>
            </a:bodyPr>
            <a:lstStyle/>
            <a:p>
              <a:r>
                <a:rPr lang="en-US" sz="1200" dirty="0">
                  <a:solidFill>
                    <a:schemeClr val="bg1"/>
                  </a:solidFill>
                  <a:hlinkClick r:id="rId7"/>
                </a:rPr>
                <a:t>http://</a:t>
              </a:r>
              <a:r>
                <a:rPr lang="en-US" sz="1200" dirty="0" smtClean="0">
                  <a:solidFill>
                    <a:schemeClr val="bg1"/>
                  </a:solidFill>
                  <a:hlinkClick r:id="rId7"/>
                </a:rPr>
                <a:t>bit.ly/2auzfhe</a:t>
              </a:r>
              <a:r>
                <a:rPr lang="en-US" sz="1200" dirty="0" smtClean="0">
                  <a:solidFill>
                    <a:schemeClr val="bg1"/>
                  </a:solidFill>
                </a:rPr>
                <a:t> </a:t>
              </a:r>
              <a:endParaRPr lang="en-US" sz="1200" dirty="0">
                <a:solidFill>
                  <a:schemeClr val="bg1"/>
                </a:solidFill>
              </a:endParaRPr>
            </a:p>
          </p:txBody>
        </p:sp>
      </p:grpSp>
    </p:spTree>
    <p:extLst>
      <p:ext uri="{BB962C8B-B14F-4D97-AF65-F5344CB8AC3E}">
        <p14:creationId xmlns:p14="http://schemas.microsoft.com/office/powerpoint/2010/main" val="193081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a:xfrm>
            <a:off x="457200" y="393700"/>
            <a:ext cx="3185936" cy="615553"/>
          </a:xfrm>
        </p:spPr>
        <p:txBody>
          <a:bodyPr/>
          <a:lstStyle/>
          <a:p>
            <a:pPr algn="ctr"/>
            <a:r>
              <a:rPr lang="en-US" altLang="en-US" dirty="0" smtClean="0">
                <a:solidFill>
                  <a:schemeClr val="bg1">
                    <a:lumMod val="75000"/>
                    <a:lumOff val="25000"/>
                  </a:schemeClr>
                </a:solidFill>
              </a:rPr>
              <a:t>How much </a:t>
            </a:r>
            <a:r>
              <a:rPr lang="en-US" altLang="en-US" dirty="0" smtClean="0"/>
              <a:t>dependability </a:t>
            </a:r>
            <a:br>
              <a:rPr lang="en-US" altLang="en-US" dirty="0" smtClean="0"/>
            </a:br>
            <a:r>
              <a:rPr lang="en-US" altLang="en-US" dirty="0" smtClean="0"/>
              <a:t>do you really need?</a:t>
            </a:r>
          </a:p>
        </p:txBody>
      </p:sp>
      <p:grpSp>
        <p:nvGrpSpPr>
          <p:cNvPr id="3" name="Group 2"/>
          <p:cNvGrpSpPr/>
          <p:nvPr/>
        </p:nvGrpSpPr>
        <p:grpSpPr>
          <a:xfrm>
            <a:off x="212060" y="1397793"/>
            <a:ext cx="3431076" cy="2640013"/>
            <a:chOff x="212060" y="1397793"/>
            <a:chExt cx="3431076" cy="2640013"/>
          </a:xfrm>
        </p:grpSpPr>
        <p:sp>
          <p:nvSpPr>
            <p:cNvPr id="11" name="TextBox 10"/>
            <p:cNvSpPr txBox="1"/>
            <p:nvPr/>
          </p:nvSpPr>
          <p:spPr>
            <a:xfrm>
              <a:off x="1550873" y="3809773"/>
              <a:ext cx="1529232" cy="228033"/>
            </a:xfrm>
            <a:prstGeom prst="rect">
              <a:avLst/>
            </a:prstGeom>
            <a:noFill/>
          </p:spPr>
          <p:txBody>
            <a:bodyPr>
              <a:spAutoFit/>
            </a:bodyPr>
            <a:lstStyle/>
            <a:p>
              <a:pPr algn="ctr" eaLnBrk="1" hangingPunct="1">
                <a:defRPr/>
              </a:pPr>
              <a:r>
                <a:rPr lang="en-US" sz="1400" dirty="0">
                  <a:solidFill>
                    <a:schemeClr val="bg2">
                      <a:lumMod val="50000"/>
                      <a:lumOff val="50000"/>
                    </a:schemeClr>
                  </a:solidFill>
                </a:rPr>
                <a:t>Development Velocity</a:t>
              </a:r>
            </a:p>
          </p:txBody>
        </p:sp>
        <p:sp>
          <p:nvSpPr>
            <p:cNvPr id="12" name="TextBox 11"/>
            <p:cNvSpPr txBox="1"/>
            <p:nvPr/>
          </p:nvSpPr>
          <p:spPr>
            <a:xfrm>
              <a:off x="212060" y="2540310"/>
              <a:ext cx="806344" cy="523220"/>
            </a:xfrm>
            <a:prstGeom prst="rect">
              <a:avLst/>
            </a:prstGeom>
            <a:noFill/>
          </p:spPr>
          <p:txBody>
            <a:bodyPr wrap="square">
              <a:spAutoFit/>
            </a:bodyPr>
            <a:lstStyle/>
            <a:p>
              <a:pPr algn="ctr" eaLnBrk="1" hangingPunct="1">
                <a:defRPr/>
              </a:pPr>
              <a:r>
                <a:rPr lang="en-US" sz="1400" dirty="0">
                  <a:solidFill>
                    <a:schemeClr val="bg2">
                      <a:lumMod val="50000"/>
                      <a:lumOff val="50000"/>
                    </a:schemeClr>
                  </a:solidFill>
                </a:rPr>
                <a:t>Cost of</a:t>
              </a:r>
              <a:br>
                <a:rPr lang="en-US" sz="1400" dirty="0">
                  <a:solidFill>
                    <a:schemeClr val="bg2">
                      <a:lumMod val="50000"/>
                      <a:lumOff val="50000"/>
                    </a:schemeClr>
                  </a:solidFill>
                </a:rPr>
              </a:br>
              <a:r>
                <a:rPr lang="en-US" sz="1400" dirty="0">
                  <a:solidFill>
                    <a:schemeClr val="bg2">
                      <a:lumMod val="50000"/>
                      <a:lumOff val="50000"/>
                    </a:schemeClr>
                  </a:solidFill>
                </a:rPr>
                <a:t>failure</a:t>
              </a:r>
            </a:p>
          </p:txBody>
        </p:sp>
        <p:cxnSp>
          <p:nvCxnSpPr>
            <p:cNvPr id="5" name="Straight Arrow Connector 4"/>
            <p:cNvCxnSpPr/>
            <p:nvPr/>
          </p:nvCxnSpPr>
          <p:spPr>
            <a:xfrm>
              <a:off x="1081876" y="3723967"/>
              <a:ext cx="2561260" cy="0"/>
            </a:xfrm>
            <a:prstGeom prst="straightConnector1">
              <a:avLst/>
            </a:prstGeom>
            <a:ln>
              <a:solidFill>
                <a:schemeClr val="bg2">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081876" y="1397793"/>
              <a:ext cx="0" cy="2326174"/>
            </a:xfrm>
            <a:prstGeom prst="straightConnector1">
              <a:avLst/>
            </a:prstGeom>
            <a:ln>
              <a:solidFill>
                <a:schemeClr val="bg2">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1347523" y="1869140"/>
              <a:ext cx="2029966" cy="1599758"/>
            </a:xfrm>
            <a:custGeom>
              <a:avLst/>
              <a:gdLst>
                <a:gd name="connsiteX0" fmla="*/ 0 w 2245260"/>
                <a:gd name="connsiteY0" fmla="*/ 0 h 1222218"/>
                <a:gd name="connsiteX1" fmla="*/ 706171 w 2245260"/>
                <a:gd name="connsiteY1" fmla="*/ 769545 h 1222218"/>
                <a:gd name="connsiteX2" fmla="*/ 2245260 w 2245260"/>
                <a:gd name="connsiteY2" fmla="*/ 1222218 h 1222218"/>
              </a:gdLst>
              <a:ahLst/>
              <a:cxnLst>
                <a:cxn ang="0">
                  <a:pos x="connsiteX0" y="connsiteY0"/>
                </a:cxn>
                <a:cxn ang="0">
                  <a:pos x="connsiteX1" y="connsiteY1"/>
                </a:cxn>
                <a:cxn ang="0">
                  <a:pos x="connsiteX2" y="connsiteY2"/>
                </a:cxn>
              </a:cxnLst>
              <a:rect l="l" t="t" r="r" b="b"/>
              <a:pathLst>
                <a:path w="2245260" h="1222218">
                  <a:moveTo>
                    <a:pt x="0" y="0"/>
                  </a:moveTo>
                  <a:cubicBezTo>
                    <a:pt x="165980" y="282921"/>
                    <a:pt x="331961" y="565842"/>
                    <a:pt x="706171" y="769545"/>
                  </a:cubicBezTo>
                  <a:cubicBezTo>
                    <a:pt x="1080381" y="973248"/>
                    <a:pt x="2245260" y="1222218"/>
                    <a:pt x="2245260" y="1222218"/>
                  </a:cubicBezTo>
                </a:path>
              </a:pathLst>
            </a:custGeom>
            <a:no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16" name="TextBox 15"/>
            <p:cNvSpPr txBox="1"/>
            <p:nvPr/>
          </p:nvSpPr>
          <p:spPr>
            <a:xfrm>
              <a:off x="2242025" y="2059560"/>
              <a:ext cx="1335287" cy="387891"/>
            </a:xfrm>
            <a:prstGeom prst="rect">
              <a:avLst/>
            </a:prstGeom>
            <a:noFill/>
          </p:spPr>
          <p:txBody>
            <a:bodyPr>
              <a:spAutoFit/>
            </a:bodyPr>
            <a:lstStyle/>
            <a:p>
              <a:pPr algn="ctr" eaLnBrk="1" hangingPunct="1">
                <a:defRPr/>
              </a:pPr>
              <a:r>
                <a:rPr lang="en-US" sz="1400" dirty="0">
                  <a:solidFill>
                    <a:schemeClr val="bg2">
                      <a:lumMod val="50000"/>
                      <a:lumOff val="50000"/>
                    </a:schemeClr>
                  </a:solidFill>
                </a:rPr>
                <a:t>Engineering effort per feature</a:t>
              </a:r>
            </a:p>
          </p:txBody>
        </p:sp>
        <p:grpSp>
          <p:nvGrpSpPr>
            <p:cNvPr id="38" name="Group 37"/>
            <p:cNvGrpSpPr>
              <a:grpSpLocks/>
            </p:cNvGrpSpPr>
            <p:nvPr/>
          </p:nvGrpSpPr>
          <p:grpSpPr bwMode="auto">
            <a:xfrm>
              <a:off x="1081876" y="2663730"/>
              <a:ext cx="1160149" cy="1060237"/>
              <a:chOff x="2426329" y="2757687"/>
              <a:chExt cx="1566558" cy="1432219"/>
            </a:xfrm>
          </p:grpSpPr>
          <p:sp>
            <p:nvSpPr>
              <p:cNvPr id="19" name="TextBox 18"/>
              <p:cNvSpPr txBox="1"/>
              <p:nvPr/>
            </p:nvSpPr>
            <p:spPr>
              <a:xfrm>
                <a:off x="3688146" y="2757687"/>
                <a:ext cx="304741" cy="308038"/>
              </a:xfrm>
              <a:prstGeom prst="rect">
                <a:avLst/>
              </a:prstGeom>
              <a:noFill/>
              <a:ln>
                <a:noFill/>
              </a:ln>
            </p:spPr>
            <p:txBody>
              <a:bodyPr wrap="none">
                <a:spAutoFit/>
              </a:bodyPr>
              <a:lstStyle/>
              <a:p>
                <a:pPr algn="ctr" eaLnBrk="1" hangingPunct="1">
                  <a:defRPr/>
                </a:pPr>
                <a:r>
                  <a:rPr lang="en-US" sz="1400" dirty="0">
                    <a:solidFill>
                      <a:schemeClr val="bg2">
                        <a:lumMod val="65000"/>
                        <a:lumOff val="35000"/>
                      </a:schemeClr>
                    </a:solidFill>
                  </a:rPr>
                  <a:t>B</a:t>
                </a:r>
              </a:p>
            </p:txBody>
          </p:sp>
          <p:cxnSp>
            <p:nvCxnSpPr>
              <p:cNvPr id="22" name="Straight Connector 21"/>
              <p:cNvCxnSpPr/>
              <p:nvPr/>
            </p:nvCxnSpPr>
            <p:spPr>
              <a:xfrm>
                <a:off x="3727826" y="3114947"/>
                <a:ext cx="0" cy="1074959"/>
              </a:xfrm>
              <a:prstGeom prst="line">
                <a:avLst/>
              </a:prstGeom>
              <a:ln w="12700">
                <a:solidFill>
                  <a:srgbClr val="00B4A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426329" y="3114947"/>
                <a:ext cx="1301497" cy="0"/>
              </a:xfrm>
              <a:prstGeom prst="line">
                <a:avLst/>
              </a:prstGeom>
              <a:ln w="12700">
                <a:solidFill>
                  <a:srgbClr val="00B4A0"/>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p:cNvGrpSpPr>
              <a:grpSpLocks/>
            </p:cNvGrpSpPr>
            <p:nvPr/>
          </p:nvGrpSpPr>
          <p:grpSpPr bwMode="auto">
            <a:xfrm>
              <a:off x="1081876" y="3111568"/>
              <a:ext cx="2111070" cy="612399"/>
              <a:chOff x="2426329" y="3362831"/>
              <a:chExt cx="2850377" cy="827075"/>
            </a:xfrm>
          </p:grpSpPr>
          <p:sp>
            <p:nvSpPr>
              <p:cNvPr id="18" name="TextBox 17"/>
              <p:cNvSpPr txBox="1"/>
              <p:nvPr/>
            </p:nvSpPr>
            <p:spPr>
              <a:xfrm>
                <a:off x="4971989" y="3362831"/>
                <a:ext cx="304717" cy="307970"/>
              </a:xfrm>
              <a:prstGeom prst="rect">
                <a:avLst/>
              </a:prstGeom>
              <a:noFill/>
            </p:spPr>
            <p:txBody>
              <a:bodyPr wrap="none">
                <a:spAutoFit/>
              </a:bodyPr>
              <a:lstStyle/>
              <a:p>
                <a:pPr algn="ctr" eaLnBrk="1" hangingPunct="1">
                  <a:defRPr/>
                </a:pPr>
                <a:r>
                  <a:rPr lang="en-US" sz="1400" dirty="0">
                    <a:solidFill>
                      <a:schemeClr val="bg1">
                        <a:lumMod val="75000"/>
                        <a:lumOff val="25000"/>
                      </a:schemeClr>
                    </a:solidFill>
                  </a:rPr>
                  <a:t>A</a:t>
                </a:r>
              </a:p>
            </p:txBody>
          </p:sp>
          <p:cxnSp>
            <p:nvCxnSpPr>
              <p:cNvPr id="21" name="Straight Connector 20"/>
              <p:cNvCxnSpPr/>
              <p:nvPr/>
            </p:nvCxnSpPr>
            <p:spPr>
              <a:xfrm>
                <a:off x="5046581" y="3688264"/>
                <a:ext cx="0" cy="501642"/>
              </a:xfrm>
              <a:prstGeom prst="line">
                <a:avLst/>
              </a:prstGeom>
              <a:ln w="12700">
                <a:solidFill>
                  <a:schemeClr val="bg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426329" y="3688264"/>
                <a:ext cx="2601208" cy="0"/>
              </a:xfrm>
              <a:prstGeom prst="line">
                <a:avLst/>
              </a:prstGeom>
              <a:ln w="12700">
                <a:solidFill>
                  <a:schemeClr val="bg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Group 34"/>
            <p:cNvGrpSpPr>
              <a:grpSpLocks/>
            </p:cNvGrpSpPr>
            <p:nvPr/>
          </p:nvGrpSpPr>
          <p:grpSpPr bwMode="auto">
            <a:xfrm>
              <a:off x="1081876" y="2253505"/>
              <a:ext cx="775783" cy="1470462"/>
              <a:chOff x="2426329" y="2203052"/>
              <a:chExt cx="1047135" cy="1986857"/>
            </a:xfrm>
          </p:grpSpPr>
          <p:sp>
            <p:nvSpPr>
              <p:cNvPr id="10252" name="TextBox 28"/>
              <p:cNvSpPr txBox="1">
                <a:spLocks noChangeArrowheads="1"/>
              </p:cNvSpPr>
              <p:nvPr/>
            </p:nvSpPr>
            <p:spPr bwMode="auto">
              <a:xfrm>
                <a:off x="3158954" y="2203052"/>
                <a:ext cx="3145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400" dirty="0">
                    <a:solidFill>
                      <a:srgbClr val="C00000"/>
                    </a:solidFill>
                  </a:rPr>
                  <a:t>C</a:t>
                </a:r>
              </a:p>
            </p:txBody>
          </p:sp>
          <p:cxnSp>
            <p:nvCxnSpPr>
              <p:cNvPr id="30" name="Straight Connector 29"/>
              <p:cNvCxnSpPr/>
              <p:nvPr/>
            </p:nvCxnSpPr>
            <p:spPr>
              <a:xfrm>
                <a:off x="3146631" y="2465108"/>
                <a:ext cx="0" cy="1724801"/>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426329" y="2465108"/>
                <a:ext cx="720302"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23" name="Title 2"/>
          <p:cNvSpPr txBox="1">
            <a:spLocks/>
          </p:cNvSpPr>
          <p:nvPr/>
        </p:nvSpPr>
        <p:spPr bwMode="auto">
          <a:xfrm>
            <a:off x="4967956" y="402838"/>
            <a:ext cx="318593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spcBef>
                <a:spcPct val="0"/>
              </a:spcBef>
              <a:spcAft>
                <a:spcPct val="0"/>
              </a:spcAft>
              <a:defRPr sz="2000" kern="1200">
                <a:solidFill>
                  <a:schemeClr val="accent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000">
                <a:solidFill>
                  <a:srgbClr val="00B4A0"/>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000">
                <a:solidFill>
                  <a:srgbClr val="00B4A0"/>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000">
                <a:solidFill>
                  <a:srgbClr val="00B4A0"/>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000">
                <a:solidFill>
                  <a:srgbClr val="00B4A0"/>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2000">
                <a:solidFill>
                  <a:schemeClr val="accent1"/>
                </a:solidFill>
                <a:latin typeface="Arial" charset="0"/>
                <a:ea typeface="ＭＳ Ｐゴシック" charset="0"/>
                <a:cs typeface="ＭＳ Ｐゴシック" charset="0"/>
              </a:defRPr>
            </a:lvl6pPr>
            <a:lvl7pPr marL="914400" algn="l" rtl="0" fontAlgn="base">
              <a:spcBef>
                <a:spcPct val="0"/>
              </a:spcBef>
              <a:spcAft>
                <a:spcPct val="0"/>
              </a:spcAft>
              <a:defRPr sz="2000">
                <a:solidFill>
                  <a:schemeClr val="accent1"/>
                </a:solidFill>
                <a:latin typeface="Arial" charset="0"/>
                <a:ea typeface="ＭＳ Ｐゴシック" charset="0"/>
                <a:cs typeface="ＭＳ Ｐゴシック" charset="0"/>
              </a:defRPr>
            </a:lvl7pPr>
            <a:lvl8pPr marL="1371600" algn="l" rtl="0" fontAlgn="base">
              <a:spcBef>
                <a:spcPct val="0"/>
              </a:spcBef>
              <a:spcAft>
                <a:spcPct val="0"/>
              </a:spcAft>
              <a:defRPr sz="2000">
                <a:solidFill>
                  <a:schemeClr val="accent1"/>
                </a:solidFill>
                <a:latin typeface="Arial" charset="0"/>
                <a:ea typeface="ＭＳ Ｐゴシック" charset="0"/>
                <a:cs typeface="ＭＳ Ｐゴシック" charset="0"/>
              </a:defRPr>
            </a:lvl8pPr>
            <a:lvl9pPr marL="1828800" algn="l" rtl="0" fontAlgn="base">
              <a:spcBef>
                <a:spcPct val="0"/>
              </a:spcBef>
              <a:spcAft>
                <a:spcPct val="0"/>
              </a:spcAft>
              <a:defRPr sz="2000">
                <a:solidFill>
                  <a:schemeClr val="accent1"/>
                </a:solidFill>
                <a:latin typeface="Arial" charset="0"/>
                <a:ea typeface="ＭＳ Ｐゴシック" charset="0"/>
                <a:cs typeface="ＭＳ Ｐゴシック" charset="0"/>
              </a:defRPr>
            </a:lvl9pPr>
          </a:lstStyle>
          <a:p>
            <a:pPr algn="ctr"/>
            <a:r>
              <a:rPr lang="en-US" altLang="en-US" dirty="0" smtClean="0">
                <a:solidFill>
                  <a:schemeClr val="bg1">
                    <a:lumMod val="75000"/>
                    <a:lumOff val="25000"/>
                  </a:schemeClr>
                </a:solidFill>
              </a:rPr>
              <a:t>What kinds </a:t>
            </a:r>
            <a:r>
              <a:rPr lang="en-US" altLang="en-US" dirty="0" smtClean="0"/>
              <a:t>of dependability </a:t>
            </a:r>
            <a:br>
              <a:rPr lang="en-US" altLang="en-US" dirty="0" smtClean="0"/>
            </a:br>
            <a:r>
              <a:rPr lang="en-US" altLang="en-US" dirty="0" smtClean="0"/>
              <a:t>do you really need?</a:t>
            </a:r>
          </a:p>
        </p:txBody>
      </p:sp>
      <p:sp>
        <p:nvSpPr>
          <p:cNvPr id="25" name="Content Placeholder 1"/>
          <p:cNvSpPr>
            <a:spLocks noGrp="1"/>
          </p:cNvSpPr>
          <p:nvPr>
            <p:ph idx="10"/>
          </p:nvPr>
        </p:nvSpPr>
        <p:spPr>
          <a:xfrm>
            <a:off x="5631679" y="1397792"/>
            <a:ext cx="3072584" cy="2901157"/>
          </a:xfrm>
        </p:spPr>
        <p:txBody>
          <a:bodyPr>
            <a:normAutofit/>
          </a:bodyPr>
          <a:lstStyle/>
          <a:p>
            <a:pPr marL="285750" indent="-285750" fontAlgn="base">
              <a:lnSpc>
                <a:spcPct val="200000"/>
              </a:lnSpc>
              <a:spcAft>
                <a:spcPct val="0"/>
              </a:spcAft>
              <a:buFont typeface="Arial" panose="020B0604020202020204" pitchFamily="34" charset="0"/>
              <a:buChar char="•"/>
            </a:pPr>
            <a:r>
              <a:rPr lang="en-US" altLang="en-US" sz="1800" dirty="0" smtClean="0"/>
              <a:t>Availability</a:t>
            </a:r>
          </a:p>
          <a:p>
            <a:pPr marL="285750" indent="-285750" fontAlgn="base">
              <a:lnSpc>
                <a:spcPct val="200000"/>
              </a:lnSpc>
              <a:spcAft>
                <a:spcPct val="0"/>
              </a:spcAft>
              <a:buFont typeface="Arial" panose="020B0604020202020204" pitchFamily="34" charset="0"/>
              <a:buChar char="•"/>
            </a:pPr>
            <a:r>
              <a:rPr lang="en-US" altLang="en-US" sz="1800" dirty="0" smtClean="0"/>
              <a:t>Reliability</a:t>
            </a:r>
          </a:p>
          <a:p>
            <a:pPr marL="285750" indent="-285750" fontAlgn="base">
              <a:lnSpc>
                <a:spcPct val="200000"/>
              </a:lnSpc>
              <a:spcAft>
                <a:spcPct val="0"/>
              </a:spcAft>
              <a:buFont typeface="Arial" panose="020B0604020202020204" pitchFamily="34" charset="0"/>
              <a:buChar char="•"/>
            </a:pPr>
            <a:r>
              <a:rPr lang="en-US" altLang="en-US" sz="1800" dirty="0" smtClean="0"/>
              <a:t>Safety</a:t>
            </a:r>
          </a:p>
          <a:p>
            <a:pPr marL="285750" indent="-285750" fontAlgn="base">
              <a:lnSpc>
                <a:spcPct val="200000"/>
              </a:lnSpc>
              <a:spcAft>
                <a:spcPct val="0"/>
              </a:spcAft>
              <a:buFont typeface="Arial" panose="020B0604020202020204" pitchFamily="34" charset="0"/>
              <a:buChar char="•"/>
            </a:pPr>
            <a:r>
              <a:rPr lang="en-US" altLang="en-US" sz="1800" dirty="0" smtClean="0"/>
              <a:t>Security</a:t>
            </a:r>
          </a:p>
        </p:txBody>
      </p:sp>
    </p:spTree>
    <p:extLst>
      <p:ext uri="{BB962C8B-B14F-4D97-AF65-F5344CB8AC3E}">
        <p14:creationId xmlns:p14="http://schemas.microsoft.com/office/powerpoint/2010/main" val="71727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ular Callout 3"/>
          <p:cNvSpPr/>
          <p:nvPr/>
        </p:nvSpPr>
        <p:spPr>
          <a:xfrm>
            <a:off x="1898977" y="1898209"/>
            <a:ext cx="5346046" cy="1915802"/>
          </a:xfrm>
          <a:prstGeom prst="wedgeRectCallout">
            <a:avLst>
              <a:gd name="adj1" fmla="val -21953"/>
              <a:gd name="adj2" fmla="val 25544"/>
            </a:avLst>
          </a:prstGeom>
          <a:solidFill>
            <a:schemeClr val="tx1"/>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75000"/>
                    <a:lumOff val="25000"/>
                  </a:schemeClr>
                </a:solidFill>
              </a:rPr>
              <a:t>The only way to win is to learn faster </a:t>
            </a:r>
            <a:r>
              <a:rPr lang="en-US" sz="2400" dirty="0" smtClean="0">
                <a:solidFill>
                  <a:schemeClr val="bg1">
                    <a:lumMod val="75000"/>
                    <a:lumOff val="25000"/>
                  </a:schemeClr>
                </a:solidFill>
              </a:rPr>
              <a:t/>
            </a:r>
            <a:br>
              <a:rPr lang="en-US" sz="2400" dirty="0" smtClean="0">
                <a:solidFill>
                  <a:schemeClr val="bg1">
                    <a:lumMod val="75000"/>
                    <a:lumOff val="25000"/>
                  </a:schemeClr>
                </a:solidFill>
              </a:rPr>
            </a:br>
            <a:r>
              <a:rPr lang="en-US" sz="2400" dirty="0" smtClean="0">
                <a:solidFill>
                  <a:schemeClr val="bg1">
                    <a:lumMod val="75000"/>
                    <a:lumOff val="25000"/>
                  </a:schemeClr>
                </a:solidFill>
              </a:rPr>
              <a:t>than </a:t>
            </a:r>
            <a:r>
              <a:rPr lang="en-US" sz="2400" dirty="0">
                <a:solidFill>
                  <a:schemeClr val="bg1">
                    <a:lumMod val="75000"/>
                    <a:lumOff val="25000"/>
                  </a:schemeClr>
                </a:solidFill>
              </a:rPr>
              <a:t>anyone else</a:t>
            </a:r>
            <a:r>
              <a:rPr lang="en-US" sz="2400" dirty="0" smtClean="0">
                <a:solidFill>
                  <a:schemeClr val="bg1">
                    <a:lumMod val="75000"/>
                    <a:lumOff val="25000"/>
                  </a:schemeClr>
                </a:solidFill>
              </a:rPr>
              <a:t>.</a:t>
            </a:r>
          </a:p>
          <a:p>
            <a:pPr algn="ctr"/>
            <a:endParaRPr lang="en-US" sz="2400" dirty="0" smtClean="0">
              <a:solidFill>
                <a:schemeClr val="bg1">
                  <a:lumMod val="75000"/>
                  <a:lumOff val="25000"/>
                </a:schemeClr>
              </a:solidFill>
            </a:endParaRPr>
          </a:p>
          <a:p>
            <a:pPr algn="ctr"/>
            <a:r>
              <a:rPr lang="en-US" sz="1400" dirty="0" smtClean="0">
                <a:solidFill>
                  <a:schemeClr val="bg1">
                    <a:lumMod val="75000"/>
                    <a:lumOff val="25000"/>
                  </a:schemeClr>
                </a:solidFill>
              </a:rPr>
              <a:t>–</a:t>
            </a:r>
            <a:r>
              <a:rPr lang="en-US" sz="1400" dirty="0">
                <a:solidFill>
                  <a:schemeClr val="bg1">
                    <a:lumMod val="75000"/>
                    <a:lumOff val="25000"/>
                  </a:schemeClr>
                </a:solidFill>
              </a:rPr>
              <a:t>Eric </a:t>
            </a:r>
            <a:r>
              <a:rPr lang="en-US" sz="1400" dirty="0" smtClean="0">
                <a:solidFill>
                  <a:schemeClr val="bg1">
                    <a:lumMod val="75000"/>
                    <a:lumOff val="25000"/>
                  </a:schemeClr>
                </a:solidFill>
              </a:rPr>
              <a:t>Ries, </a:t>
            </a:r>
            <a:r>
              <a:rPr lang="en-US" sz="1400" i="1" dirty="0">
                <a:solidFill>
                  <a:schemeClr val="bg1">
                    <a:lumMod val="75000"/>
                    <a:lumOff val="25000"/>
                  </a:schemeClr>
                </a:solidFill>
              </a:rPr>
              <a:t>The Lean Startup: How Today's Entrepreneurs </a:t>
            </a:r>
            <a:r>
              <a:rPr lang="en-US" sz="1400" i="1" dirty="0" smtClean="0">
                <a:solidFill>
                  <a:schemeClr val="bg1">
                    <a:lumMod val="75000"/>
                    <a:lumOff val="25000"/>
                  </a:schemeClr>
                </a:solidFill>
              </a:rPr>
              <a:t/>
            </a:r>
            <a:br>
              <a:rPr lang="en-US" sz="1400" i="1" dirty="0" smtClean="0">
                <a:solidFill>
                  <a:schemeClr val="bg1">
                    <a:lumMod val="75000"/>
                    <a:lumOff val="25000"/>
                  </a:schemeClr>
                </a:solidFill>
              </a:rPr>
            </a:br>
            <a:r>
              <a:rPr lang="en-US" sz="1400" i="1" dirty="0" smtClean="0">
                <a:solidFill>
                  <a:schemeClr val="bg1">
                    <a:lumMod val="75000"/>
                    <a:lumOff val="25000"/>
                  </a:schemeClr>
                </a:solidFill>
              </a:rPr>
              <a:t>Use </a:t>
            </a:r>
            <a:r>
              <a:rPr lang="en-US" sz="1400" i="1" dirty="0">
                <a:solidFill>
                  <a:schemeClr val="bg1">
                    <a:lumMod val="75000"/>
                    <a:lumOff val="25000"/>
                  </a:schemeClr>
                </a:solidFill>
              </a:rPr>
              <a:t>Continuous Innovation to Create </a:t>
            </a:r>
            <a:r>
              <a:rPr lang="en-US" sz="1400" i="1" dirty="0" smtClean="0">
                <a:solidFill>
                  <a:schemeClr val="bg1">
                    <a:lumMod val="75000"/>
                    <a:lumOff val="25000"/>
                  </a:schemeClr>
                </a:solidFill>
              </a:rPr>
              <a:t/>
            </a:r>
            <a:br>
              <a:rPr lang="en-US" sz="1400" i="1" dirty="0" smtClean="0">
                <a:solidFill>
                  <a:schemeClr val="bg1">
                    <a:lumMod val="75000"/>
                    <a:lumOff val="25000"/>
                  </a:schemeClr>
                </a:solidFill>
              </a:rPr>
            </a:br>
            <a:r>
              <a:rPr lang="en-US" sz="1400" i="1" dirty="0" smtClean="0">
                <a:solidFill>
                  <a:schemeClr val="bg1">
                    <a:lumMod val="75000"/>
                    <a:lumOff val="25000"/>
                  </a:schemeClr>
                </a:solidFill>
              </a:rPr>
              <a:t>Radically </a:t>
            </a:r>
            <a:r>
              <a:rPr lang="en-US" sz="1400" i="1" dirty="0">
                <a:solidFill>
                  <a:schemeClr val="bg1">
                    <a:lumMod val="75000"/>
                    <a:lumOff val="25000"/>
                  </a:schemeClr>
                </a:solidFill>
              </a:rPr>
              <a:t>Successful </a:t>
            </a:r>
            <a:r>
              <a:rPr lang="en-US" sz="1400" i="1" dirty="0" smtClean="0">
                <a:solidFill>
                  <a:schemeClr val="bg1">
                    <a:lumMod val="75000"/>
                    <a:lumOff val="25000"/>
                  </a:schemeClr>
                </a:solidFill>
              </a:rPr>
              <a:t>Businesses</a:t>
            </a:r>
            <a:r>
              <a:rPr lang="en-US" sz="1400" dirty="0" smtClean="0">
                <a:solidFill>
                  <a:schemeClr val="bg1">
                    <a:lumMod val="75000"/>
                    <a:lumOff val="25000"/>
                  </a:schemeClr>
                </a:solidFill>
              </a:rPr>
              <a:t> </a:t>
            </a:r>
            <a:endParaRPr lang="en-US" sz="1400" dirty="0">
              <a:solidFill>
                <a:schemeClr val="bg1">
                  <a:lumMod val="75000"/>
                  <a:lumOff val="25000"/>
                </a:schemeClr>
              </a:solidFill>
            </a:endParaRPr>
          </a:p>
        </p:txBody>
      </p:sp>
    </p:spTree>
    <p:extLst>
      <p:ext uri="{BB962C8B-B14F-4D97-AF65-F5344CB8AC3E}">
        <p14:creationId xmlns:p14="http://schemas.microsoft.com/office/powerpoint/2010/main" val="3653628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696975" y="1583635"/>
            <a:ext cx="1696293" cy="1684594"/>
          </a:xfrm>
          <a:prstGeom prst="rect">
            <a:avLst/>
          </a:prstGeom>
        </p:spPr>
      </p:pic>
      <p:sp>
        <p:nvSpPr>
          <p:cNvPr id="5" name="Slide Number Placeholder 4"/>
          <p:cNvSpPr>
            <a:spLocks noGrp="1"/>
          </p:cNvSpPr>
          <p:nvPr>
            <p:ph type="sldNum" sz="quarter" idx="12"/>
          </p:nvPr>
        </p:nvSpPr>
        <p:spPr/>
        <p:txBody>
          <a:bodyPr/>
          <a:lstStyle/>
          <a:p>
            <a:fld id="{E4DBDE34-E9B5-E04F-B662-69720E4BCB53}" type="slidenum">
              <a:rPr lang="en-US" smtClean="0"/>
              <a:t>9</a:t>
            </a:fld>
            <a:endParaRPr lang="en-US" dirty="0"/>
          </a:p>
        </p:txBody>
      </p:sp>
      <p:sp>
        <p:nvSpPr>
          <p:cNvPr id="2" name="Title 1"/>
          <p:cNvSpPr>
            <a:spLocks noGrp="1"/>
          </p:cNvSpPr>
          <p:nvPr>
            <p:ph type="title"/>
          </p:nvPr>
        </p:nvSpPr>
        <p:spPr>
          <a:xfrm>
            <a:off x="227009" y="179388"/>
            <a:ext cx="3098037" cy="582335"/>
          </a:xfrm>
        </p:spPr>
        <p:txBody>
          <a:bodyPr/>
          <a:lstStyle/>
          <a:p>
            <a:r>
              <a:rPr lang="en-US" altLang="en-US" dirty="0">
                <a:latin typeface="Arial" charset="0"/>
                <a:ea typeface="Arial" charset="0"/>
                <a:cs typeface="Arial" charset="0"/>
              </a:rPr>
              <a:t>Learn and innovate faster with an IoT feedback loop</a:t>
            </a:r>
            <a:endParaRPr lang="en-US" dirty="0">
              <a:latin typeface="Arial" charset="0"/>
              <a:ea typeface="Arial" charset="0"/>
              <a:cs typeface="Arial" charset="0"/>
            </a:endParaRPr>
          </a:p>
        </p:txBody>
      </p:sp>
      <p:grpSp>
        <p:nvGrpSpPr>
          <p:cNvPr id="49" name="Group 48"/>
          <p:cNvGrpSpPr/>
          <p:nvPr/>
        </p:nvGrpSpPr>
        <p:grpSpPr>
          <a:xfrm>
            <a:off x="5453255" y="1743131"/>
            <a:ext cx="1016252" cy="473769"/>
            <a:chOff x="5616948" y="1740822"/>
            <a:chExt cx="801722" cy="457200"/>
          </a:xfrm>
        </p:grpSpPr>
        <p:sp>
          <p:nvSpPr>
            <p:cNvPr id="132" name="Rounded Rectangle 131"/>
            <p:cNvSpPr/>
            <p:nvPr/>
          </p:nvSpPr>
          <p:spPr>
            <a:xfrm>
              <a:off x="5616948" y="1740822"/>
              <a:ext cx="801722" cy="457200"/>
            </a:xfrm>
            <a:prstGeom prst="roundRect">
              <a:avLst>
                <a:gd name="adj" fmla="val 50000"/>
              </a:avLst>
            </a:prstGeom>
            <a:solidFill>
              <a:schemeClr val="tx2"/>
            </a:solidFill>
          </p:spPr>
          <p:txBody>
            <a:bodyPr wrap="square" lIns="0" tIns="0" rIns="0" bIns="0" rtlCol="0" anchor="ctr">
              <a:noAutofit/>
            </a:bodyPr>
            <a:lstStyle/>
            <a:p>
              <a:pPr algn="ctr"/>
              <a:endParaRPr lang="en-US" sz="2000" dirty="0">
                <a:solidFill>
                  <a:schemeClr val="bg1"/>
                </a:solidFill>
                <a:latin typeface="Arial"/>
                <a:cs typeface="Arial"/>
              </a:endParaRPr>
            </a:p>
          </p:txBody>
        </p:sp>
        <p:sp>
          <p:nvSpPr>
            <p:cNvPr id="104" name="Title 1"/>
            <p:cNvSpPr txBox="1">
              <a:spLocks/>
            </p:cNvSpPr>
            <p:nvPr/>
          </p:nvSpPr>
          <p:spPr>
            <a:xfrm>
              <a:off x="5680617" y="1887207"/>
              <a:ext cx="674383" cy="164429"/>
            </a:xfrm>
            <a:prstGeom prst="rect">
              <a:avLst/>
            </a:prstGeom>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pPr algn="ctr" defTabSz="457132" fontAlgn="auto">
                <a:spcBef>
                  <a:spcPts val="0"/>
                </a:spcBef>
                <a:spcAft>
                  <a:spcPts val="0"/>
                </a:spcAft>
                <a:defRPr/>
              </a:pPr>
              <a:r>
                <a:rPr lang="en-US" sz="1400" kern="0" dirty="0" smtClean="0">
                  <a:latin typeface="Arial" charset="0"/>
                  <a:ea typeface="Arial" charset="0"/>
                  <a:cs typeface="Arial" charset="0"/>
                </a:rPr>
                <a:t>Operate</a:t>
              </a:r>
              <a:endParaRPr lang="en-US" sz="1400" kern="0" dirty="0">
                <a:latin typeface="Arial" charset="0"/>
                <a:ea typeface="Arial" charset="0"/>
                <a:cs typeface="Arial" charset="0"/>
              </a:endParaRPr>
            </a:p>
          </p:txBody>
        </p:sp>
      </p:grpSp>
      <p:grpSp>
        <p:nvGrpSpPr>
          <p:cNvPr id="50" name="Group 49"/>
          <p:cNvGrpSpPr/>
          <p:nvPr/>
        </p:nvGrpSpPr>
        <p:grpSpPr>
          <a:xfrm>
            <a:off x="2632602" y="1743131"/>
            <a:ext cx="1024598" cy="473769"/>
            <a:chOff x="2798801" y="1740822"/>
            <a:chExt cx="801722" cy="457200"/>
          </a:xfrm>
        </p:grpSpPr>
        <p:sp>
          <p:nvSpPr>
            <p:cNvPr id="146" name="Rounded Rectangle 145"/>
            <p:cNvSpPr/>
            <p:nvPr/>
          </p:nvSpPr>
          <p:spPr>
            <a:xfrm>
              <a:off x="2798801" y="1740822"/>
              <a:ext cx="801722" cy="457200"/>
            </a:xfrm>
            <a:prstGeom prst="roundRect">
              <a:avLst>
                <a:gd name="adj" fmla="val 50000"/>
              </a:avLst>
            </a:prstGeom>
            <a:solidFill>
              <a:schemeClr val="tx2"/>
            </a:solidFill>
          </p:spPr>
          <p:txBody>
            <a:bodyPr wrap="square" lIns="0" tIns="0" rIns="0" bIns="0" rtlCol="0" anchor="ctr">
              <a:noAutofit/>
            </a:bodyPr>
            <a:lstStyle/>
            <a:p>
              <a:pPr algn="ctr"/>
              <a:endParaRPr lang="en-US" sz="2000" dirty="0">
                <a:solidFill>
                  <a:schemeClr val="bg1"/>
                </a:solidFill>
                <a:latin typeface="Arial"/>
                <a:cs typeface="Arial"/>
              </a:endParaRPr>
            </a:p>
          </p:txBody>
        </p:sp>
        <p:sp>
          <p:nvSpPr>
            <p:cNvPr id="147" name="Title 1"/>
            <p:cNvSpPr txBox="1">
              <a:spLocks/>
            </p:cNvSpPr>
            <p:nvPr/>
          </p:nvSpPr>
          <p:spPr>
            <a:xfrm>
              <a:off x="2865080" y="1887207"/>
              <a:ext cx="674383" cy="164429"/>
            </a:xfrm>
            <a:prstGeom prst="rect">
              <a:avLst/>
            </a:prstGeom>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pPr algn="ctr" defTabSz="457132" fontAlgn="auto">
                <a:spcBef>
                  <a:spcPts val="0"/>
                </a:spcBef>
                <a:spcAft>
                  <a:spcPts val="0"/>
                </a:spcAft>
                <a:defRPr/>
              </a:pPr>
              <a:r>
                <a:rPr lang="en-US" sz="1400" kern="0" dirty="0">
                  <a:latin typeface="Arial" charset="0"/>
                  <a:ea typeface="Arial" charset="0"/>
                  <a:cs typeface="Arial" charset="0"/>
                </a:rPr>
                <a:t>Analyze</a:t>
              </a:r>
            </a:p>
          </p:txBody>
        </p:sp>
      </p:grpSp>
      <p:grpSp>
        <p:nvGrpSpPr>
          <p:cNvPr id="16" name="Group 15"/>
          <p:cNvGrpSpPr/>
          <p:nvPr/>
        </p:nvGrpSpPr>
        <p:grpSpPr>
          <a:xfrm>
            <a:off x="2639131" y="2557917"/>
            <a:ext cx="3830377" cy="1741483"/>
            <a:chOff x="2639131" y="2557917"/>
            <a:chExt cx="3830377" cy="1741483"/>
          </a:xfrm>
        </p:grpSpPr>
        <p:grpSp>
          <p:nvGrpSpPr>
            <p:cNvPr id="15" name="Group 14"/>
            <p:cNvGrpSpPr/>
            <p:nvPr/>
          </p:nvGrpSpPr>
          <p:grpSpPr>
            <a:xfrm>
              <a:off x="2639131" y="2557917"/>
              <a:ext cx="3830377" cy="1373455"/>
              <a:chOff x="2639131" y="2557917"/>
              <a:chExt cx="3830377" cy="1373455"/>
            </a:xfrm>
          </p:grpSpPr>
          <p:grpSp>
            <p:nvGrpSpPr>
              <p:cNvPr id="253" name="Group 252"/>
              <p:cNvGrpSpPr/>
              <p:nvPr/>
            </p:nvGrpSpPr>
            <p:grpSpPr>
              <a:xfrm>
                <a:off x="5453256" y="2557917"/>
                <a:ext cx="1016252" cy="473769"/>
                <a:chOff x="6394173" y="2685748"/>
                <a:chExt cx="980709" cy="457200"/>
              </a:xfrm>
            </p:grpSpPr>
            <p:sp>
              <p:nvSpPr>
                <p:cNvPr id="136" name="Rounded Rectangle 135"/>
                <p:cNvSpPr/>
                <p:nvPr/>
              </p:nvSpPr>
              <p:spPr>
                <a:xfrm>
                  <a:off x="6394173" y="2685748"/>
                  <a:ext cx="980709" cy="457200"/>
                </a:xfrm>
                <a:prstGeom prst="roundRect">
                  <a:avLst>
                    <a:gd name="adj" fmla="val 50000"/>
                  </a:avLst>
                </a:prstGeom>
                <a:solidFill>
                  <a:schemeClr val="accent1">
                    <a:lumMod val="75000"/>
                  </a:schemeClr>
                </a:solidFill>
              </p:spPr>
              <p:txBody>
                <a:bodyPr wrap="square" lIns="0" tIns="0" rIns="0" bIns="0" rtlCol="0" anchor="ctr">
                  <a:noAutofit/>
                </a:bodyPr>
                <a:lstStyle/>
                <a:p>
                  <a:pPr algn="ctr"/>
                  <a:endParaRPr lang="en-US" sz="2000" dirty="0">
                    <a:solidFill>
                      <a:srgbClr val="FFFFFF"/>
                    </a:solidFill>
                    <a:latin typeface="Arial"/>
                    <a:cs typeface="Arial"/>
                  </a:endParaRPr>
                </a:p>
              </p:txBody>
            </p:sp>
            <p:sp>
              <p:nvSpPr>
                <p:cNvPr id="137" name="Title 1"/>
                <p:cNvSpPr txBox="1">
                  <a:spLocks/>
                </p:cNvSpPr>
                <p:nvPr/>
              </p:nvSpPr>
              <p:spPr>
                <a:xfrm>
                  <a:off x="6553333" y="2764076"/>
                  <a:ext cx="674383" cy="280984"/>
                </a:xfrm>
                <a:prstGeom prst="rect">
                  <a:avLst/>
                </a:prstGeom>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pPr algn="ctr" defTabSz="457132" fontAlgn="auto">
                    <a:spcBef>
                      <a:spcPts val="0"/>
                    </a:spcBef>
                    <a:spcAft>
                      <a:spcPts val="0"/>
                    </a:spcAft>
                    <a:defRPr/>
                  </a:pPr>
                  <a:r>
                    <a:rPr lang="en-US" sz="1200" kern="0" dirty="0">
                      <a:solidFill>
                        <a:schemeClr val="bg2"/>
                      </a:solidFill>
                      <a:latin typeface="Arial" charset="0"/>
                      <a:ea typeface="Arial" charset="0"/>
                      <a:cs typeface="Arial" charset="0"/>
                    </a:rPr>
                    <a:t>Build and Deploy</a:t>
                  </a:r>
                </a:p>
              </p:txBody>
            </p:sp>
          </p:grpSp>
          <p:grpSp>
            <p:nvGrpSpPr>
              <p:cNvPr id="142" name="Group 141"/>
              <p:cNvGrpSpPr/>
              <p:nvPr/>
            </p:nvGrpSpPr>
            <p:grpSpPr>
              <a:xfrm>
                <a:off x="2639131" y="2557917"/>
                <a:ext cx="1016252" cy="473769"/>
                <a:chOff x="6394173" y="2685748"/>
                <a:chExt cx="980709" cy="457200"/>
              </a:xfrm>
            </p:grpSpPr>
            <p:sp>
              <p:nvSpPr>
                <p:cNvPr id="143" name="Rounded Rectangle 142"/>
                <p:cNvSpPr/>
                <p:nvPr/>
              </p:nvSpPr>
              <p:spPr>
                <a:xfrm>
                  <a:off x="6394173" y="2685748"/>
                  <a:ext cx="980709" cy="457200"/>
                </a:xfrm>
                <a:prstGeom prst="roundRect">
                  <a:avLst>
                    <a:gd name="adj" fmla="val 50000"/>
                  </a:avLst>
                </a:prstGeom>
                <a:solidFill>
                  <a:schemeClr val="accent1">
                    <a:lumMod val="75000"/>
                  </a:schemeClr>
                </a:solidFill>
              </p:spPr>
              <p:txBody>
                <a:bodyPr wrap="square" lIns="0" tIns="0" rIns="0" bIns="0" rtlCol="0" anchor="ctr">
                  <a:noAutofit/>
                </a:bodyPr>
                <a:lstStyle/>
                <a:p>
                  <a:pPr algn="ctr"/>
                  <a:endParaRPr lang="en-US" sz="2000" dirty="0">
                    <a:solidFill>
                      <a:srgbClr val="FFFFFF"/>
                    </a:solidFill>
                    <a:latin typeface="Arial"/>
                    <a:cs typeface="Arial"/>
                  </a:endParaRPr>
                </a:p>
              </p:txBody>
            </p:sp>
            <p:sp>
              <p:nvSpPr>
                <p:cNvPr id="144" name="Title 1"/>
                <p:cNvSpPr txBox="1">
                  <a:spLocks/>
                </p:cNvSpPr>
                <p:nvPr/>
              </p:nvSpPr>
              <p:spPr>
                <a:xfrm>
                  <a:off x="6470599" y="2750325"/>
                  <a:ext cx="843362" cy="280984"/>
                </a:xfrm>
                <a:prstGeom prst="rect">
                  <a:avLst/>
                </a:prstGeom>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pPr algn="ctr" defTabSz="457132" fontAlgn="auto">
                    <a:spcBef>
                      <a:spcPts val="0"/>
                    </a:spcBef>
                    <a:spcAft>
                      <a:spcPts val="0"/>
                    </a:spcAft>
                    <a:defRPr/>
                  </a:pPr>
                  <a:r>
                    <a:rPr lang="en-US" sz="1200" kern="0" dirty="0">
                      <a:solidFill>
                        <a:schemeClr val="bg2"/>
                      </a:solidFill>
                      <a:latin typeface="Arial" charset="0"/>
                      <a:ea typeface="Arial" charset="0"/>
                      <a:cs typeface="Arial" charset="0"/>
                    </a:rPr>
                    <a:t>Manage</a:t>
                  </a:r>
                </a:p>
                <a:p>
                  <a:pPr algn="ctr" defTabSz="457132" fontAlgn="auto">
                    <a:spcBef>
                      <a:spcPts val="0"/>
                    </a:spcBef>
                    <a:spcAft>
                      <a:spcPts val="0"/>
                    </a:spcAft>
                    <a:defRPr/>
                  </a:pPr>
                  <a:r>
                    <a:rPr lang="en-US" sz="1100" kern="0" dirty="0">
                      <a:solidFill>
                        <a:schemeClr val="bg2"/>
                      </a:solidFill>
                      <a:latin typeface="Arial" charset="0"/>
                      <a:ea typeface="Arial" charset="0"/>
                      <a:cs typeface="Arial" charset="0"/>
                    </a:rPr>
                    <a:t>Requirements</a:t>
                  </a:r>
                </a:p>
              </p:txBody>
            </p:sp>
          </p:grpSp>
          <p:grpSp>
            <p:nvGrpSpPr>
              <p:cNvPr id="254" name="Group 253"/>
              <p:cNvGrpSpPr/>
              <p:nvPr/>
            </p:nvGrpSpPr>
            <p:grpSpPr>
              <a:xfrm>
                <a:off x="5219195" y="3198585"/>
                <a:ext cx="1016252" cy="473769"/>
                <a:chOff x="5150320" y="3458039"/>
                <a:chExt cx="980709" cy="457200"/>
              </a:xfrm>
            </p:grpSpPr>
            <p:sp>
              <p:nvSpPr>
                <p:cNvPr id="135" name="Rounded Rectangle 134"/>
                <p:cNvSpPr/>
                <p:nvPr/>
              </p:nvSpPr>
              <p:spPr>
                <a:xfrm>
                  <a:off x="5150320" y="3458039"/>
                  <a:ext cx="980709" cy="457200"/>
                </a:xfrm>
                <a:prstGeom prst="roundRect">
                  <a:avLst>
                    <a:gd name="adj" fmla="val 50000"/>
                  </a:avLst>
                </a:prstGeom>
                <a:solidFill>
                  <a:schemeClr val="accent1">
                    <a:lumMod val="75000"/>
                  </a:schemeClr>
                </a:solidFill>
              </p:spPr>
              <p:txBody>
                <a:bodyPr wrap="square" lIns="0" tIns="0" rIns="0" bIns="0" rtlCol="0" anchor="ctr">
                  <a:noAutofit/>
                </a:bodyPr>
                <a:lstStyle/>
                <a:p>
                  <a:pPr algn="ctr"/>
                  <a:endParaRPr lang="en-US" sz="2000" dirty="0">
                    <a:solidFill>
                      <a:srgbClr val="FFFFFF"/>
                    </a:solidFill>
                    <a:latin typeface="Arial"/>
                    <a:cs typeface="Arial"/>
                  </a:endParaRPr>
                </a:p>
              </p:txBody>
            </p:sp>
            <p:sp>
              <p:nvSpPr>
                <p:cNvPr id="85" name="Title 1"/>
                <p:cNvSpPr txBox="1">
                  <a:spLocks/>
                </p:cNvSpPr>
                <p:nvPr/>
              </p:nvSpPr>
              <p:spPr>
                <a:xfrm>
                  <a:off x="5303482" y="3525247"/>
                  <a:ext cx="674383" cy="280984"/>
                </a:xfrm>
                <a:prstGeom prst="rect">
                  <a:avLst/>
                </a:prstGeom>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pPr algn="ctr" defTabSz="457132" fontAlgn="auto">
                    <a:spcBef>
                      <a:spcPts val="0"/>
                    </a:spcBef>
                    <a:spcAft>
                      <a:spcPts val="0"/>
                    </a:spcAft>
                    <a:defRPr/>
                  </a:pPr>
                  <a:r>
                    <a:rPr lang="en-US" sz="1200" kern="0" dirty="0" smtClean="0">
                      <a:solidFill>
                        <a:schemeClr val="bg2"/>
                      </a:solidFill>
                      <a:latin typeface="Arial" charset="0"/>
                      <a:ea typeface="Arial" charset="0"/>
                      <a:cs typeface="Arial" charset="0"/>
                    </a:rPr>
                    <a:t>Verify and Validate</a:t>
                  </a:r>
                  <a:endParaRPr lang="en-US" sz="1200" kern="0" dirty="0">
                    <a:solidFill>
                      <a:schemeClr val="bg2"/>
                    </a:solidFill>
                    <a:latin typeface="Arial" charset="0"/>
                    <a:ea typeface="Arial" charset="0"/>
                    <a:cs typeface="Arial" charset="0"/>
                  </a:endParaRPr>
                </a:p>
              </p:txBody>
            </p:sp>
          </p:grpSp>
          <p:grpSp>
            <p:nvGrpSpPr>
              <p:cNvPr id="255" name="Group 254"/>
              <p:cNvGrpSpPr/>
              <p:nvPr/>
            </p:nvGrpSpPr>
            <p:grpSpPr>
              <a:xfrm>
                <a:off x="2893651" y="3198585"/>
                <a:ext cx="1016252" cy="473769"/>
                <a:chOff x="2387779" y="3458039"/>
                <a:chExt cx="980709" cy="457200"/>
              </a:xfrm>
            </p:grpSpPr>
            <p:sp>
              <p:nvSpPr>
                <p:cNvPr id="140" name="Rounded Rectangle 139"/>
                <p:cNvSpPr/>
                <p:nvPr/>
              </p:nvSpPr>
              <p:spPr>
                <a:xfrm>
                  <a:off x="2387779" y="3458039"/>
                  <a:ext cx="980709" cy="457200"/>
                </a:xfrm>
                <a:prstGeom prst="roundRect">
                  <a:avLst>
                    <a:gd name="adj" fmla="val 50000"/>
                  </a:avLst>
                </a:prstGeom>
                <a:solidFill>
                  <a:schemeClr val="accent1">
                    <a:lumMod val="75000"/>
                  </a:schemeClr>
                </a:solidFill>
              </p:spPr>
              <p:txBody>
                <a:bodyPr wrap="square" lIns="0" tIns="0" rIns="0" bIns="0" rtlCol="0" anchor="ctr">
                  <a:noAutofit/>
                </a:bodyPr>
                <a:lstStyle/>
                <a:p>
                  <a:pPr algn="ctr"/>
                  <a:endParaRPr lang="en-US" sz="2000" dirty="0">
                    <a:solidFill>
                      <a:srgbClr val="FFFFFF"/>
                    </a:solidFill>
                    <a:latin typeface="Arial"/>
                    <a:cs typeface="Arial"/>
                  </a:endParaRPr>
                </a:p>
              </p:txBody>
            </p:sp>
            <p:sp>
              <p:nvSpPr>
                <p:cNvPr id="82" name="Title 1"/>
                <p:cNvSpPr txBox="1">
                  <a:spLocks/>
                </p:cNvSpPr>
                <p:nvPr/>
              </p:nvSpPr>
              <p:spPr>
                <a:xfrm>
                  <a:off x="2608756" y="3517339"/>
                  <a:ext cx="538754" cy="328302"/>
                </a:xfrm>
                <a:prstGeom prst="rect">
                  <a:avLst/>
                </a:prstGeom>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pPr algn="ctr" defTabSz="457132" fontAlgn="auto">
                    <a:spcBef>
                      <a:spcPts val="0"/>
                    </a:spcBef>
                    <a:spcAft>
                      <a:spcPts val="0"/>
                    </a:spcAft>
                    <a:defRPr/>
                  </a:pPr>
                  <a:r>
                    <a:rPr lang="en-US" sz="1200" kern="0" dirty="0" smtClean="0">
                      <a:solidFill>
                        <a:schemeClr val="bg2"/>
                      </a:solidFill>
                      <a:latin typeface="Arial" charset="0"/>
                      <a:ea typeface="Arial" charset="0"/>
                      <a:cs typeface="Arial" charset="0"/>
                    </a:rPr>
                    <a:t>Design</a:t>
                  </a:r>
                </a:p>
                <a:p>
                  <a:pPr algn="ctr" defTabSz="457132" fontAlgn="auto">
                    <a:spcBef>
                      <a:spcPts val="0"/>
                    </a:spcBef>
                    <a:spcAft>
                      <a:spcPts val="0"/>
                    </a:spcAft>
                    <a:defRPr/>
                  </a:pPr>
                  <a:r>
                    <a:rPr lang="en-US" sz="1200" kern="0" dirty="0" smtClean="0">
                      <a:solidFill>
                        <a:schemeClr val="bg2"/>
                      </a:solidFill>
                      <a:latin typeface="Arial" charset="0"/>
                      <a:ea typeface="Arial" charset="0"/>
                      <a:cs typeface="Arial" charset="0"/>
                    </a:rPr>
                    <a:t>System</a:t>
                  </a:r>
                  <a:endParaRPr lang="en-US" sz="1200" kern="0" dirty="0">
                    <a:solidFill>
                      <a:schemeClr val="bg2"/>
                    </a:solidFill>
                    <a:latin typeface="Arial" charset="0"/>
                    <a:ea typeface="Arial" charset="0"/>
                    <a:cs typeface="Arial" charset="0"/>
                  </a:endParaRPr>
                </a:p>
              </p:txBody>
            </p:sp>
          </p:grpSp>
          <p:grpSp>
            <p:nvGrpSpPr>
              <p:cNvPr id="14" name="Group 13"/>
              <p:cNvGrpSpPr/>
              <p:nvPr/>
            </p:nvGrpSpPr>
            <p:grpSpPr>
              <a:xfrm>
                <a:off x="4058635" y="3457603"/>
                <a:ext cx="1016252" cy="473769"/>
                <a:chOff x="4058635" y="3457603"/>
                <a:chExt cx="1016252" cy="473769"/>
              </a:xfrm>
            </p:grpSpPr>
            <p:sp>
              <p:nvSpPr>
                <p:cNvPr id="134" name="Rounded Rectangle 133"/>
                <p:cNvSpPr/>
                <p:nvPr/>
              </p:nvSpPr>
              <p:spPr>
                <a:xfrm>
                  <a:off x="4058635" y="3457603"/>
                  <a:ext cx="1016252" cy="473769"/>
                </a:xfrm>
                <a:prstGeom prst="roundRect">
                  <a:avLst>
                    <a:gd name="adj" fmla="val 50000"/>
                  </a:avLst>
                </a:prstGeom>
                <a:solidFill>
                  <a:schemeClr val="accent1">
                    <a:lumMod val="75000"/>
                  </a:schemeClr>
                </a:solidFill>
              </p:spPr>
              <p:txBody>
                <a:bodyPr wrap="square" lIns="0" tIns="0" rIns="0" bIns="0" rtlCol="0" anchor="ctr">
                  <a:noAutofit/>
                </a:bodyPr>
                <a:lstStyle/>
                <a:p>
                  <a:pPr algn="ctr"/>
                  <a:endParaRPr lang="en-US" sz="2000" dirty="0">
                    <a:solidFill>
                      <a:srgbClr val="FFFFFF"/>
                    </a:solidFill>
                    <a:latin typeface="Arial"/>
                    <a:cs typeface="Arial"/>
                  </a:endParaRPr>
                </a:p>
              </p:txBody>
            </p:sp>
            <p:sp>
              <p:nvSpPr>
                <p:cNvPr id="131" name="Title 1"/>
                <p:cNvSpPr txBox="1">
                  <a:spLocks/>
                </p:cNvSpPr>
                <p:nvPr/>
              </p:nvSpPr>
              <p:spPr>
                <a:xfrm>
                  <a:off x="4185281" y="3540031"/>
                  <a:ext cx="764551" cy="312486"/>
                </a:xfrm>
                <a:prstGeom prst="rect">
                  <a:avLst/>
                </a:prstGeom>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pPr algn="ctr" defTabSz="457132" fontAlgn="auto">
                    <a:spcBef>
                      <a:spcPts val="0"/>
                    </a:spcBef>
                    <a:spcAft>
                      <a:spcPts val="0"/>
                    </a:spcAft>
                    <a:defRPr/>
                  </a:pPr>
                  <a:r>
                    <a:rPr lang="en-US" sz="1200" kern="0" dirty="0">
                      <a:solidFill>
                        <a:schemeClr val="bg2"/>
                      </a:solidFill>
                      <a:latin typeface="Arial" charset="0"/>
                      <a:ea typeface="Arial" charset="0"/>
                      <a:cs typeface="Arial" charset="0"/>
                    </a:rPr>
                    <a:t>Manage </a:t>
                  </a:r>
                  <a:r>
                    <a:rPr lang="en-US" sz="1000" kern="0" dirty="0">
                      <a:solidFill>
                        <a:schemeClr val="bg2"/>
                      </a:solidFill>
                      <a:latin typeface="Arial" charset="0"/>
                      <a:ea typeface="Arial" charset="0"/>
                      <a:cs typeface="Arial" charset="0"/>
                    </a:rPr>
                    <a:t>Development</a:t>
                  </a:r>
                </a:p>
              </p:txBody>
            </p:sp>
          </p:grpSp>
        </p:grpSp>
        <p:sp>
          <p:nvSpPr>
            <p:cNvPr id="176" name="Rectangle 175"/>
            <p:cNvSpPr/>
            <p:nvPr/>
          </p:nvSpPr>
          <p:spPr>
            <a:xfrm>
              <a:off x="3325047" y="3991623"/>
              <a:ext cx="2452013" cy="307777"/>
            </a:xfrm>
            <a:prstGeom prst="rect">
              <a:avLst/>
            </a:prstGeom>
          </p:spPr>
          <p:txBody>
            <a:bodyPr wrap="square">
              <a:spAutoFit/>
            </a:bodyPr>
            <a:lstStyle/>
            <a:p>
              <a:pPr algn="ctr"/>
              <a:r>
                <a:rPr lang="en-US" sz="1400" dirty="0">
                  <a:solidFill>
                    <a:schemeClr val="bg1"/>
                  </a:solidFill>
                  <a:latin typeface="Arial" charset="0"/>
                  <a:ea typeface="Arial" charset="0"/>
                  <a:cs typeface="Arial" charset="0"/>
                </a:rPr>
                <a:t>Continuous Engineering</a:t>
              </a:r>
            </a:p>
          </p:txBody>
        </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8707" y="2877849"/>
            <a:ext cx="300533" cy="29749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5590" y="2886399"/>
            <a:ext cx="288689" cy="28577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0410" y="2912988"/>
            <a:ext cx="265189" cy="26251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9253" y="2907358"/>
            <a:ext cx="267516" cy="264814"/>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6461" y="2070157"/>
            <a:ext cx="677319" cy="639689"/>
          </a:xfrm>
          <a:prstGeom prst="rect">
            <a:avLst/>
          </a:prstGeom>
        </p:spPr>
      </p:pic>
      <p:grpSp>
        <p:nvGrpSpPr>
          <p:cNvPr id="13" name="Group 12"/>
          <p:cNvGrpSpPr/>
          <p:nvPr/>
        </p:nvGrpSpPr>
        <p:grpSpPr>
          <a:xfrm>
            <a:off x="1320032" y="3152926"/>
            <a:ext cx="6466732" cy="1441595"/>
            <a:chOff x="1320032" y="3152926"/>
            <a:chExt cx="6466732" cy="1441595"/>
          </a:xfrm>
        </p:grpSpPr>
        <p:grpSp>
          <p:nvGrpSpPr>
            <p:cNvPr id="4" name="Group 3"/>
            <p:cNvGrpSpPr/>
            <p:nvPr/>
          </p:nvGrpSpPr>
          <p:grpSpPr>
            <a:xfrm>
              <a:off x="1320032" y="3152926"/>
              <a:ext cx="6466732" cy="1281508"/>
              <a:chOff x="1320032" y="3152926"/>
              <a:chExt cx="6466732" cy="1281508"/>
            </a:xfrm>
          </p:grpSpPr>
          <p:sp>
            <p:nvSpPr>
              <p:cNvPr id="211" name="Freeform 210"/>
              <p:cNvSpPr/>
              <p:nvPr/>
            </p:nvSpPr>
            <p:spPr>
              <a:xfrm flipV="1">
                <a:off x="5702457" y="3230105"/>
                <a:ext cx="2084307" cy="1204329"/>
              </a:xfrm>
              <a:custGeom>
                <a:avLst/>
                <a:gdLst>
                  <a:gd name="connsiteX0" fmla="*/ 0 w 1615670"/>
                  <a:gd name="connsiteY0" fmla="*/ 0 h 598141"/>
                  <a:gd name="connsiteX1" fmla="*/ 1615670 w 1615670"/>
                  <a:gd name="connsiteY1" fmla="*/ 0 h 598141"/>
                  <a:gd name="connsiteX2" fmla="*/ 1615670 w 1615670"/>
                  <a:gd name="connsiteY2" fmla="*/ 598141 h 598141"/>
                  <a:gd name="connsiteX3" fmla="*/ 1615670 w 1615670"/>
                  <a:gd name="connsiteY3" fmla="*/ 598141 h 598141"/>
                  <a:gd name="connsiteX4" fmla="*/ 1615670 w 1615670"/>
                  <a:gd name="connsiteY4" fmla="*/ 598141 h 598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670" h="598141">
                    <a:moveTo>
                      <a:pt x="0" y="0"/>
                    </a:moveTo>
                    <a:lnTo>
                      <a:pt x="1615670" y="0"/>
                    </a:lnTo>
                    <a:lnTo>
                      <a:pt x="1615670" y="598141"/>
                    </a:lnTo>
                    <a:lnTo>
                      <a:pt x="1615670" y="598141"/>
                    </a:lnTo>
                    <a:lnTo>
                      <a:pt x="1615670" y="598141"/>
                    </a:lnTo>
                  </a:path>
                </a:pathLst>
              </a:custGeom>
              <a:noFill/>
              <a:ln w="12700">
                <a:solidFill>
                  <a:schemeClr val="accent1"/>
                </a:solidFill>
                <a:headEnd type="none" w="med" len="med"/>
                <a:tailEnd type="arrow" w="med" len="med"/>
              </a:ln>
            </p:spPr>
            <p:txBody>
              <a:bodyPr rtlCol="0" anchor="ctr"/>
              <a:lstStyle/>
              <a:p>
                <a:pPr algn="ctr"/>
                <a:endParaRPr lang="en-US" dirty="0"/>
              </a:p>
            </p:txBody>
          </p:sp>
          <p:sp>
            <p:nvSpPr>
              <p:cNvPr id="215" name="Freeform 214"/>
              <p:cNvSpPr/>
              <p:nvPr/>
            </p:nvSpPr>
            <p:spPr>
              <a:xfrm flipH="1" flipV="1">
                <a:off x="1320032" y="3152926"/>
                <a:ext cx="2079617" cy="1281503"/>
              </a:xfrm>
              <a:custGeom>
                <a:avLst/>
                <a:gdLst>
                  <a:gd name="connsiteX0" fmla="*/ 0 w 1615670"/>
                  <a:gd name="connsiteY0" fmla="*/ 0 h 598141"/>
                  <a:gd name="connsiteX1" fmla="*/ 1615670 w 1615670"/>
                  <a:gd name="connsiteY1" fmla="*/ 0 h 598141"/>
                  <a:gd name="connsiteX2" fmla="*/ 1615670 w 1615670"/>
                  <a:gd name="connsiteY2" fmla="*/ 598141 h 598141"/>
                  <a:gd name="connsiteX3" fmla="*/ 1615670 w 1615670"/>
                  <a:gd name="connsiteY3" fmla="*/ 598141 h 598141"/>
                  <a:gd name="connsiteX4" fmla="*/ 1615670 w 1615670"/>
                  <a:gd name="connsiteY4" fmla="*/ 598141 h 598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670" h="598141">
                    <a:moveTo>
                      <a:pt x="0" y="0"/>
                    </a:moveTo>
                    <a:lnTo>
                      <a:pt x="1615670" y="0"/>
                    </a:lnTo>
                    <a:lnTo>
                      <a:pt x="1615670" y="598141"/>
                    </a:lnTo>
                    <a:lnTo>
                      <a:pt x="1615670" y="598141"/>
                    </a:lnTo>
                    <a:lnTo>
                      <a:pt x="1615670" y="598141"/>
                    </a:lnTo>
                  </a:path>
                </a:pathLst>
              </a:custGeom>
              <a:noFill/>
              <a:ln w="12700">
                <a:solidFill>
                  <a:schemeClr val="accent1"/>
                </a:solidFill>
                <a:headEnd type="none" w="med" len="med"/>
                <a:tailEnd type="none" w="med" len="med"/>
              </a:ln>
            </p:spPr>
            <p:txBody>
              <a:bodyPr rtlCol="0" anchor="ctr"/>
              <a:lstStyle/>
              <a:p>
                <a:pPr algn="ctr"/>
                <a:endParaRPr lang="en-US" dirty="0"/>
              </a:p>
            </p:txBody>
          </p:sp>
        </p:grpSp>
        <p:sp>
          <p:nvSpPr>
            <p:cNvPr id="175" name="Rectangle 174"/>
            <p:cNvSpPr/>
            <p:nvPr/>
          </p:nvSpPr>
          <p:spPr>
            <a:xfrm>
              <a:off x="2921443" y="4286744"/>
              <a:ext cx="3259227" cy="307777"/>
            </a:xfrm>
            <a:prstGeom prst="rect">
              <a:avLst/>
            </a:prstGeom>
            <a:solidFill>
              <a:schemeClr val="tx1"/>
            </a:solidFill>
          </p:spPr>
          <p:txBody>
            <a:bodyPr wrap="none">
              <a:spAutoFit/>
            </a:bodyPr>
            <a:lstStyle/>
            <a:p>
              <a:pPr algn="ctr"/>
              <a:r>
                <a:rPr lang="en-US" sz="1400" dirty="0">
                  <a:solidFill>
                    <a:schemeClr val="accent1"/>
                  </a:solidFill>
                  <a:latin typeface="Arial" charset="0"/>
                  <a:ea typeface="Arial" charset="0"/>
                  <a:cs typeface="Arial" charset="0"/>
                </a:rPr>
                <a:t>Design and develop products/solutions</a:t>
              </a:r>
            </a:p>
          </p:txBody>
        </p:sp>
      </p:grpSp>
      <p:grpSp>
        <p:nvGrpSpPr>
          <p:cNvPr id="7" name="Group 6"/>
          <p:cNvGrpSpPr/>
          <p:nvPr/>
        </p:nvGrpSpPr>
        <p:grpSpPr>
          <a:xfrm>
            <a:off x="1320036" y="931612"/>
            <a:ext cx="6466729" cy="1445061"/>
            <a:chOff x="1320036" y="931612"/>
            <a:chExt cx="6466729" cy="1445061"/>
          </a:xfrm>
        </p:grpSpPr>
        <p:sp>
          <p:nvSpPr>
            <p:cNvPr id="174" name="Rectangle 173"/>
            <p:cNvSpPr/>
            <p:nvPr/>
          </p:nvSpPr>
          <p:spPr>
            <a:xfrm>
              <a:off x="3535680" y="1230240"/>
              <a:ext cx="1969626" cy="307777"/>
            </a:xfrm>
            <a:prstGeom prst="rect">
              <a:avLst/>
            </a:prstGeom>
          </p:spPr>
          <p:txBody>
            <a:bodyPr wrap="square">
              <a:spAutoFit/>
            </a:bodyPr>
            <a:lstStyle/>
            <a:p>
              <a:pPr algn="ctr"/>
              <a:r>
                <a:rPr lang="en-US" sz="1400" dirty="0">
                  <a:solidFill>
                    <a:schemeClr val="bg1"/>
                  </a:solidFill>
                  <a:latin typeface="Arial" charset="0"/>
                  <a:ea typeface="Arial" charset="0"/>
                  <a:cs typeface="Arial" charset="0"/>
                </a:rPr>
                <a:t>Cognitive Analytics</a:t>
              </a:r>
            </a:p>
          </p:txBody>
        </p:sp>
        <p:sp>
          <p:nvSpPr>
            <p:cNvPr id="194" name="Freeform 193"/>
            <p:cNvSpPr/>
            <p:nvPr/>
          </p:nvSpPr>
          <p:spPr>
            <a:xfrm flipH="1">
              <a:off x="1320036" y="1096263"/>
              <a:ext cx="2438174" cy="1280410"/>
            </a:xfrm>
            <a:custGeom>
              <a:avLst/>
              <a:gdLst>
                <a:gd name="connsiteX0" fmla="*/ 0 w 1615670"/>
                <a:gd name="connsiteY0" fmla="*/ 0 h 598141"/>
                <a:gd name="connsiteX1" fmla="*/ 1615670 w 1615670"/>
                <a:gd name="connsiteY1" fmla="*/ 0 h 598141"/>
                <a:gd name="connsiteX2" fmla="*/ 1615670 w 1615670"/>
                <a:gd name="connsiteY2" fmla="*/ 598141 h 598141"/>
                <a:gd name="connsiteX3" fmla="*/ 1615670 w 1615670"/>
                <a:gd name="connsiteY3" fmla="*/ 598141 h 598141"/>
                <a:gd name="connsiteX4" fmla="*/ 1615670 w 1615670"/>
                <a:gd name="connsiteY4" fmla="*/ 598141 h 598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670" h="598141">
                  <a:moveTo>
                    <a:pt x="0" y="0"/>
                  </a:moveTo>
                  <a:lnTo>
                    <a:pt x="1615670" y="0"/>
                  </a:lnTo>
                  <a:lnTo>
                    <a:pt x="1615670" y="598141"/>
                  </a:lnTo>
                  <a:lnTo>
                    <a:pt x="1615670" y="598141"/>
                  </a:lnTo>
                  <a:lnTo>
                    <a:pt x="1615670" y="598141"/>
                  </a:lnTo>
                </a:path>
              </a:pathLst>
            </a:custGeom>
            <a:noFill/>
            <a:ln w="12700">
              <a:solidFill>
                <a:schemeClr val="accent1"/>
              </a:solidFill>
              <a:headEnd type="none" w="med" len="med"/>
              <a:tailEnd type="arrow" w="med" len="med"/>
            </a:ln>
          </p:spPr>
          <p:txBody>
            <a:bodyPr rtlCol="0" anchor="ctr"/>
            <a:lstStyle/>
            <a:p>
              <a:pPr algn="ctr"/>
              <a:endParaRPr lang="en-US" dirty="0"/>
            </a:p>
          </p:txBody>
        </p:sp>
        <p:sp>
          <p:nvSpPr>
            <p:cNvPr id="210" name="Freeform 209"/>
            <p:cNvSpPr/>
            <p:nvPr/>
          </p:nvSpPr>
          <p:spPr>
            <a:xfrm>
              <a:off x="5296079" y="1096262"/>
              <a:ext cx="2490686" cy="1246497"/>
            </a:xfrm>
            <a:custGeom>
              <a:avLst/>
              <a:gdLst>
                <a:gd name="connsiteX0" fmla="*/ 0 w 1615670"/>
                <a:gd name="connsiteY0" fmla="*/ 0 h 598141"/>
                <a:gd name="connsiteX1" fmla="*/ 1615670 w 1615670"/>
                <a:gd name="connsiteY1" fmla="*/ 0 h 598141"/>
                <a:gd name="connsiteX2" fmla="*/ 1615670 w 1615670"/>
                <a:gd name="connsiteY2" fmla="*/ 598141 h 598141"/>
                <a:gd name="connsiteX3" fmla="*/ 1615670 w 1615670"/>
                <a:gd name="connsiteY3" fmla="*/ 598141 h 598141"/>
                <a:gd name="connsiteX4" fmla="*/ 1615670 w 1615670"/>
                <a:gd name="connsiteY4" fmla="*/ 598141 h 598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5670" h="598141">
                  <a:moveTo>
                    <a:pt x="0" y="0"/>
                  </a:moveTo>
                  <a:lnTo>
                    <a:pt x="1615670" y="0"/>
                  </a:lnTo>
                  <a:lnTo>
                    <a:pt x="1615670" y="598141"/>
                  </a:lnTo>
                  <a:lnTo>
                    <a:pt x="1615670" y="598141"/>
                  </a:lnTo>
                  <a:lnTo>
                    <a:pt x="1615670" y="598141"/>
                  </a:lnTo>
                </a:path>
              </a:pathLst>
            </a:custGeom>
            <a:noFill/>
            <a:ln w="12700">
              <a:solidFill>
                <a:schemeClr val="accent1"/>
              </a:solidFill>
              <a:headEnd type="none" w="med" len="med"/>
              <a:tailEnd type="none" w="med" len="med"/>
            </a:ln>
          </p:spPr>
          <p:txBody>
            <a:bodyPr rtlCol="0" anchor="ctr"/>
            <a:lstStyle/>
            <a:p>
              <a:pPr algn="ctr"/>
              <a:endParaRPr lang="en-US" dirty="0"/>
            </a:p>
          </p:txBody>
        </p:sp>
        <p:sp>
          <p:nvSpPr>
            <p:cNvPr id="51" name="Rectangle 50"/>
            <p:cNvSpPr/>
            <p:nvPr/>
          </p:nvSpPr>
          <p:spPr>
            <a:xfrm>
              <a:off x="3592254" y="931612"/>
              <a:ext cx="1965603" cy="307777"/>
            </a:xfrm>
            <a:prstGeom prst="rect">
              <a:avLst/>
            </a:prstGeom>
            <a:solidFill>
              <a:schemeClr val="tx1"/>
            </a:solidFill>
          </p:spPr>
          <p:txBody>
            <a:bodyPr wrap="none">
              <a:spAutoFit/>
            </a:bodyPr>
            <a:lstStyle/>
            <a:p>
              <a:pPr algn="ctr"/>
              <a:r>
                <a:rPr lang="en-US" sz="1400" dirty="0">
                  <a:solidFill>
                    <a:schemeClr val="accent1"/>
                  </a:solidFill>
                  <a:latin typeface="Arial" charset="0"/>
                  <a:ea typeface="Arial" charset="0"/>
                  <a:cs typeface="Arial" charset="0"/>
                </a:rPr>
                <a:t>Analyze data to inform</a:t>
              </a:r>
            </a:p>
          </p:txBody>
        </p:sp>
      </p:grpSp>
      <p:sp>
        <p:nvSpPr>
          <p:cNvPr id="208" name="Title 1"/>
          <p:cNvSpPr txBox="1">
            <a:spLocks/>
          </p:cNvSpPr>
          <p:nvPr/>
        </p:nvSpPr>
        <p:spPr>
          <a:xfrm>
            <a:off x="816210" y="2475237"/>
            <a:ext cx="1410622" cy="982366"/>
          </a:xfrm>
          <a:prstGeom prst="rect">
            <a:avLst/>
          </a:prstGeom>
          <a:solidFill>
            <a:schemeClr val="tx1"/>
          </a:solidFill>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r>
              <a:rPr lang="en-US" altLang="en-US" sz="1400" dirty="0">
                <a:latin typeface="Arial" charset="0"/>
                <a:ea typeface="Arial" charset="0"/>
                <a:cs typeface="Arial" charset="0"/>
              </a:rPr>
              <a:t>Business Leaders</a:t>
            </a:r>
            <a:r>
              <a:rPr lang="en-US" altLang="en-US" sz="1400" dirty="0" smtClean="0">
                <a:latin typeface="Arial" charset="0"/>
                <a:ea typeface="Arial" charset="0"/>
                <a:cs typeface="Arial" charset="0"/>
              </a:rPr>
              <a:t>, Engineers </a:t>
            </a:r>
            <a:r>
              <a:rPr lang="en-US" altLang="en-US" sz="1400" dirty="0">
                <a:latin typeface="Arial" charset="0"/>
                <a:ea typeface="Arial" charset="0"/>
                <a:cs typeface="Arial" charset="0"/>
              </a:rPr>
              <a:t>and Developers</a:t>
            </a:r>
            <a:endParaRPr lang="en-US" sz="1400" dirty="0">
              <a:latin typeface="Arial" charset="0"/>
              <a:ea typeface="Arial" charset="0"/>
              <a:cs typeface="Arial" charset="0"/>
            </a:endParaRPr>
          </a:p>
        </p:txBody>
      </p:sp>
      <p:sp>
        <p:nvSpPr>
          <p:cNvPr id="209" name="Title 1"/>
          <p:cNvSpPr txBox="1">
            <a:spLocks/>
          </p:cNvSpPr>
          <p:nvPr/>
        </p:nvSpPr>
        <p:spPr>
          <a:xfrm>
            <a:off x="7136211" y="2390001"/>
            <a:ext cx="1418241" cy="462750"/>
          </a:xfrm>
          <a:prstGeom prst="rect">
            <a:avLst/>
          </a:prstGeom>
          <a:solidFill>
            <a:schemeClr val="tx1"/>
          </a:solidFill>
        </p:spPr>
        <p:txBody>
          <a:bodyPr vert="horz"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r>
              <a:rPr lang="en-US" altLang="en-US" sz="1400" dirty="0" smtClean="0">
                <a:latin typeface="Arial" charset="0"/>
                <a:ea typeface="Arial" charset="0"/>
                <a:cs typeface="Arial" charset="0"/>
              </a:rPr>
              <a:t>IoT-enabled</a:t>
            </a:r>
          </a:p>
          <a:p>
            <a:r>
              <a:rPr lang="en-US" altLang="en-US" sz="1400" dirty="0" smtClean="0">
                <a:latin typeface="Arial" charset="0"/>
                <a:ea typeface="Arial" charset="0"/>
                <a:cs typeface="Arial" charset="0"/>
              </a:rPr>
              <a:t>products/systems</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65977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down)">
                                      <p:cBhvr>
                                        <p:cTn id="12" dur="500"/>
                                        <p:tgtEl>
                                          <p:spTgt spid="49"/>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down)">
                                      <p:cBhvr>
                                        <p:cTn id="16" dur="500"/>
                                        <p:tgtEl>
                                          <p:spTgt spid="50"/>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3000"/>
                                        <p:tgtEl>
                                          <p:spTgt spid="7"/>
                                        </p:tgtEl>
                                      </p:cBhvr>
                                    </p:animEffect>
                                  </p:childTnLst>
                                </p:cTn>
                              </p:par>
                            </p:childTnLst>
                          </p:cTn>
                        </p:par>
                        <p:par>
                          <p:cTn id="21" fill="hold">
                            <p:stCondLst>
                              <p:cond delay="4000"/>
                            </p:stCondLst>
                            <p:childTnLst>
                              <p:par>
                                <p:cTn id="22" presetID="21"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2)">
                                      <p:cBhvr>
                                        <p:cTn id="24" dur="2000"/>
                                        <p:tgtEl>
                                          <p:spTgt spid="9"/>
                                        </p:tgtEl>
                                      </p:cBhvr>
                                    </p:animEffect>
                                  </p:childTnLst>
                                </p:cTn>
                              </p:par>
                            </p:childTnLst>
                          </p:cTn>
                        </p:par>
                        <p:par>
                          <p:cTn id="25" fill="hold">
                            <p:stCondLst>
                              <p:cond delay="6000"/>
                            </p:stCondLst>
                            <p:childTnLst>
                              <p:par>
                                <p:cTn id="26" presetID="10" presetClass="entr" presetSubtype="0" fill="hold"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par>
                          <p:cTn id="29" fill="hold">
                            <p:stCondLst>
                              <p:cond delay="6500"/>
                            </p:stCondLst>
                            <p:childTnLst>
                              <p:par>
                                <p:cTn id="30" presetID="22" presetClass="entr" presetSubtype="1"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IBM_Watson_IoT">
  <a:themeElements>
    <a:clrScheme name="Custom 3">
      <a:dk1>
        <a:srgbClr val="0F1F28"/>
      </a:dk1>
      <a:lt1>
        <a:sysClr val="window" lastClr="FFFFFF"/>
      </a:lt1>
      <a:dk2>
        <a:srgbClr val="000000"/>
      </a:dk2>
      <a:lt2>
        <a:srgbClr val="FFFFFF"/>
      </a:lt2>
      <a:accent1>
        <a:srgbClr val="00B4A0"/>
      </a:accent1>
      <a:accent2>
        <a:srgbClr val="7CC7FF"/>
      </a:accent2>
      <a:accent3>
        <a:srgbClr val="FF5050"/>
      </a:accent3>
      <a:accent4>
        <a:srgbClr val="FDD600"/>
      </a:accent4>
      <a:accent5>
        <a:srgbClr val="FFFFFF"/>
      </a:accent5>
      <a:accent6>
        <a:srgbClr val="BFBFBF"/>
      </a:accent6>
      <a:hlink>
        <a:srgbClr val="00B4A0"/>
      </a:hlink>
      <a:folHlink>
        <a:srgbClr val="00B4A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tson Interim: Grey 60">
  <a:themeElements>
    <a:clrScheme name="Group1, Dark Grey Backgrounds">
      <a:dk1>
        <a:srgbClr val="AEAEAE"/>
      </a:dk1>
      <a:lt1>
        <a:srgbClr val="E0E0E0"/>
      </a:lt1>
      <a:dk2>
        <a:srgbClr val="323232"/>
      </a:dk2>
      <a:lt2>
        <a:srgbClr val="5A5A5A"/>
      </a:lt2>
      <a:accent1>
        <a:srgbClr val="00B4A0"/>
      </a:accent1>
      <a:accent2>
        <a:srgbClr val="41D6C3"/>
      </a:accent2>
      <a:accent3>
        <a:srgbClr val="6EEDD8"/>
      </a:accent3>
      <a:accent4>
        <a:srgbClr val="AF6EE8"/>
      </a:accent4>
      <a:accent5>
        <a:srgbClr val="BA8FF7"/>
      </a:accent5>
      <a:accent6>
        <a:srgbClr val="D7AAFF"/>
      </a:accent6>
      <a:hlink>
        <a:srgbClr val="B3B3B3"/>
      </a:hlink>
      <a:folHlink>
        <a:srgbClr val="E0E0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atson Interim: White 4">
  <a:themeElements>
    <a:clrScheme name="Custom 9">
      <a:dk1>
        <a:srgbClr val="121212"/>
      </a:dk1>
      <a:lt1>
        <a:srgbClr val="464646"/>
      </a:lt1>
      <a:dk2>
        <a:srgbClr val="C7C7C7"/>
      </a:dk2>
      <a:lt2>
        <a:srgbClr val="ECECEC"/>
      </a:lt2>
      <a:accent1>
        <a:srgbClr val="00B4A0"/>
      </a:accent1>
      <a:accent2>
        <a:srgbClr val="41D6C3"/>
      </a:accent2>
      <a:accent3>
        <a:srgbClr val="6EEDD8"/>
      </a:accent3>
      <a:accent4>
        <a:srgbClr val="AF6EE8"/>
      </a:accent4>
      <a:accent5>
        <a:srgbClr val="BA8FF7"/>
      </a:accent5>
      <a:accent6>
        <a:srgbClr val="D7AAFF"/>
      </a:accent6>
      <a:hlink>
        <a:srgbClr val="B3B3B3"/>
      </a:hlink>
      <a:folHlink>
        <a:srgbClr val="E0E0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chemeClr val="bg1"/>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6220</TotalTime>
  <Words>2915</Words>
  <Application>Microsoft Office PowerPoint</Application>
  <PresentationFormat>On-screen Show (16:9)</PresentationFormat>
  <Paragraphs>313</Paragraphs>
  <Slides>34</Slides>
  <Notes>21</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 Unicode MS</vt:lpstr>
      <vt:lpstr>MS PGothic</vt:lpstr>
      <vt:lpstr>MS PGothic</vt:lpstr>
      <vt:lpstr>Arial</vt:lpstr>
      <vt:lpstr>Arial Narrow</vt:lpstr>
      <vt:lpstr>Calibri</vt:lpstr>
      <vt:lpstr>HelvNeue for IBM Medium</vt:lpstr>
      <vt:lpstr>Lucida Grande</vt:lpstr>
      <vt:lpstr>Wingdings</vt:lpstr>
      <vt:lpstr>IBM_Watson_IoT</vt:lpstr>
      <vt:lpstr>Watson Interim: Grey 60</vt:lpstr>
      <vt:lpstr>Watson Interim: White 4</vt:lpstr>
      <vt:lpstr>Developing enterprise-level IoT Solutions using Continuous Engineering  tools and practice</vt:lpstr>
      <vt:lpstr>PowerPoint Presentation</vt:lpstr>
      <vt:lpstr>“We need to be able to …”</vt:lpstr>
      <vt:lpstr>Some IoT devices emit data (sensors  telemetry)</vt:lpstr>
      <vt:lpstr>Some IoT devices do something (actuators  behavior)</vt:lpstr>
      <vt:lpstr>IoT pet feeder: What could go wrong?</vt:lpstr>
      <vt:lpstr>How much dependability  do you really need?</vt:lpstr>
      <vt:lpstr>PowerPoint Presentation</vt:lpstr>
      <vt:lpstr>Learn and innovate faster with an IoT feedback loop</vt:lpstr>
      <vt:lpstr>Continuous Engineering for IoT Solution Details</vt:lpstr>
      <vt:lpstr>Demo</vt:lpstr>
      <vt:lpstr>PowerPoint Presentation</vt:lpstr>
      <vt:lpstr>What we saw</vt:lpstr>
      <vt:lpstr>Not shown: extensions to the scenario that can  improve product quality and team productivity</vt:lpstr>
      <vt:lpstr>Not shown: extensions to the scenario that can  improve product quality and team productivity (2)</vt:lpstr>
      <vt:lpstr>Not shown: extensions to the scenario that can  improve design</vt:lpstr>
      <vt:lpstr>Not shown: extensions to the scenario that can  improve design (2)</vt:lpstr>
      <vt:lpstr>With thanks to Persistent Systems Ltd – IoT Flywheel services</vt:lpstr>
      <vt:lpstr>OSLC Adapter</vt:lpstr>
      <vt:lpstr>PowerPoint Presentation</vt:lpstr>
      <vt:lpstr>PowerPoint Presentation</vt:lpstr>
      <vt:lpstr>Bonus charts (Backup)</vt:lpstr>
      <vt:lpstr>Scenario overview: Keep a business initiative on track with IoT feedback</vt:lpstr>
      <vt:lpstr>JKE Appliances introduced a new Low Flow Washing Machine to increase revenue and market share</vt:lpstr>
      <vt:lpstr>JKE Appliances “designed IoT in” so they could take advantage of the IoT feedback loop</vt:lpstr>
      <vt:lpstr>The engineering and business teams use IoT Dashboard to understand machines in operation</vt:lpstr>
      <vt:lpstr>After two months of operation, the engineering team receives an alert indicating average water usage is exceeding its target in some regions</vt:lpstr>
      <vt:lpstr>Using the IoT Dashboard, the engineering manager discovered that the issue is occurring in areas with exceptionally cold water</vt:lpstr>
      <vt:lpstr>Engineering Manager explores how they missed this during development and QA</vt:lpstr>
      <vt:lpstr>The engineering team reviews the design and proposes a solution which is approved</vt:lpstr>
      <vt:lpstr>Engineering team does design analysis and elicit additional requirements for impacted solution components</vt:lpstr>
      <vt:lpstr>The development team implements changes in the embedded software and the IoT application</vt:lpstr>
      <vt:lpstr>The update was deployed to selected Low Flow machines, and JKE Appliances used IoT data to confirm that the update solved the problem</vt:lpstr>
      <vt:lpstr>With connected products you can …</vt:lpstr>
    </vt:vector>
  </TitlesOfParts>
  <Company>VSA Partners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 for IoT</dc:title>
  <dc:creator>Daniel Moul;Fariz Saracevic</dc:creator>
  <cp:lastModifiedBy>Daniel Moul</cp:lastModifiedBy>
  <cp:revision>209</cp:revision>
  <cp:lastPrinted>2015-12-07T17:54:31Z</cp:lastPrinted>
  <dcterms:created xsi:type="dcterms:W3CDTF">2015-04-24T15:29:32Z</dcterms:created>
  <dcterms:modified xsi:type="dcterms:W3CDTF">2016-11-15T21:45:54Z</dcterms:modified>
</cp:coreProperties>
</file>